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8404800" cy="43891200"/>
  <p:notesSz cx="6858000" cy="9144000"/>
  <p:defaultTextStyle>
    <a:defPPr>
      <a:defRPr lang="en-US"/>
    </a:defPPr>
    <a:lvl1pPr marL="0" algn="l" defTabSz="2351288" rtl="0" eaLnBrk="1" latinLnBrk="0" hangingPunct="1">
      <a:defRPr sz="9300" kern="1200">
        <a:solidFill>
          <a:schemeClr val="tx1"/>
        </a:solidFill>
        <a:latin typeface="+mn-lt"/>
        <a:ea typeface="+mn-ea"/>
        <a:cs typeface="+mn-cs"/>
      </a:defRPr>
    </a:lvl1pPr>
    <a:lvl2pPr marL="2351288" algn="l" defTabSz="2351288" rtl="0" eaLnBrk="1" latinLnBrk="0" hangingPunct="1">
      <a:defRPr sz="9300" kern="1200">
        <a:solidFill>
          <a:schemeClr val="tx1"/>
        </a:solidFill>
        <a:latin typeface="+mn-lt"/>
        <a:ea typeface="+mn-ea"/>
        <a:cs typeface="+mn-cs"/>
      </a:defRPr>
    </a:lvl2pPr>
    <a:lvl3pPr marL="4702576" algn="l" defTabSz="2351288" rtl="0" eaLnBrk="1" latinLnBrk="0" hangingPunct="1">
      <a:defRPr sz="9300" kern="1200">
        <a:solidFill>
          <a:schemeClr val="tx1"/>
        </a:solidFill>
        <a:latin typeface="+mn-lt"/>
        <a:ea typeface="+mn-ea"/>
        <a:cs typeface="+mn-cs"/>
      </a:defRPr>
    </a:lvl3pPr>
    <a:lvl4pPr marL="7053864" algn="l" defTabSz="2351288" rtl="0" eaLnBrk="1" latinLnBrk="0" hangingPunct="1">
      <a:defRPr sz="9300" kern="1200">
        <a:solidFill>
          <a:schemeClr val="tx1"/>
        </a:solidFill>
        <a:latin typeface="+mn-lt"/>
        <a:ea typeface="+mn-ea"/>
        <a:cs typeface="+mn-cs"/>
      </a:defRPr>
    </a:lvl4pPr>
    <a:lvl5pPr marL="9405153" algn="l" defTabSz="2351288" rtl="0" eaLnBrk="1" latinLnBrk="0" hangingPunct="1">
      <a:defRPr sz="9300" kern="1200">
        <a:solidFill>
          <a:schemeClr val="tx1"/>
        </a:solidFill>
        <a:latin typeface="+mn-lt"/>
        <a:ea typeface="+mn-ea"/>
        <a:cs typeface="+mn-cs"/>
      </a:defRPr>
    </a:lvl5pPr>
    <a:lvl6pPr marL="11756441" algn="l" defTabSz="2351288" rtl="0" eaLnBrk="1" latinLnBrk="0" hangingPunct="1">
      <a:defRPr sz="9300" kern="1200">
        <a:solidFill>
          <a:schemeClr val="tx1"/>
        </a:solidFill>
        <a:latin typeface="+mn-lt"/>
        <a:ea typeface="+mn-ea"/>
        <a:cs typeface="+mn-cs"/>
      </a:defRPr>
    </a:lvl6pPr>
    <a:lvl7pPr marL="14107729" algn="l" defTabSz="2351288" rtl="0" eaLnBrk="1" latinLnBrk="0" hangingPunct="1">
      <a:defRPr sz="9300" kern="1200">
        <a:solidFill>
          <a:schemeClr val="tx1"/>
        </a:solidFill>
        <a:latin typeface="+mn-lt"/>
        <a:ea typeface="+mn-ea"/>
        <a:cs typeface="+mn-cs"/>
      </a:defRPr>
    </a:lvl7pPr>
    <a:lvl8pPr marL="16459017" algn="l" defTabSz="2351288" rtl="0" eaLnBrk="1" latinLnBrk="0" hangingPunct="1">
      <a:defRPr sz="9300" kern="1200">
        <a:solidFill>
          <a:schemeClr val="tx1"/>
        </a:solidFill>
        <a:latin typeface="+mn-lt"/>
        <a:ea typeface="+mn-ea"/>
        <a:cs typeface="+mn-cs"/>
      </a:defRPr>
    </a:lvl8pPr>
    <a:lvl9pPr marL="18810305" algn="l" defTabSz="2351288" rtl="0" eaLnBrk="1" latinLnBrk="0" hangingPunct="1">
      <a:defRPr sz="93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824">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08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017" autoAdjust="0"/>
  </p:normalViewPr>
  <p:slideViewPr>
    <p:cSldViewPr snapToGrid="0" snapToObjects="1">
      <p:cViewPr>
        <p:scale>
          <a:sx n="30" d="100"/>
          <a:sy n="30" d="100"/>
        </p:scale>
        <p:origin x="456" y="-4296"/>
      </p:cViewPr>
      <p:guideLst>
        <p:guide orient="horz" pos="13824"/>
        <p:guide pos="120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jp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330F7D-81A2-4C1F-866F-145D29BB9277}" type="datetimeFigureOut">
              <a:rPr lang="en-US" smtClean="0"/>
              <a:t>7/27/2015</a:t>
            </a:fld>
            <a:endParaRPr lang="en-US"/>
          </a:p>
        </p:txBody>
      </p:sp>
      <p:sp>
        <p:nvSpPr>
          <p:cNvPr id="4" name="Marcador de imagen de diapositiva 3"/>
          <p:cNvSpPr>
            <a:spLocks noGrp="1" noRot="1" noChangeAspect="1"/>
          </p:cNvSpPr>
          <p:nvPr>
            <p:ph type="sldImg" idx="2"/>
          </p:nvPr>
        </p:nvSpPr>
        <p:spPr>
          <a:xfrm>
            <a:off x="2078038" y="1143000"/>
            <a:ext cx="27019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6B7610-410C-45F2-9B9B-F4DC0EF06928}" type="slidenum">
              <a:rPr lang="en-US" smtClean="0"/>
              <a:t>‹Nº›</a:t>
            </a:fld>
            <a:endParaRPr lang="en-US"/>
          </a:p>
        </p:txBody>
      </p:sp>
    </p:spTree>
    <p:extLst>
      <p:ext uri="{BB962C8B-B14F-4D97-AF65-F5344CB8AC3E}">
        <p14:creationId xmlns:p14="http://schemas.microsoft.com/office/powerpoint/2010/main" val="24382615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806B7610-410C-45F2-9B9B-F4DC0EF06928}" type="slidenum">
              <a:rPr lang="en-US" smtClean="0"/>
              <a:t>1</a:t>
            </a:fld>
            <a:endParaRPr lang="en-US"/>
          </a:p>
        </p:txBody>
      </p:sp>
    </p:spTree>
    <p:extLst>
      <p:ext uri="{BB962C8B-B14F-4D97-AF65-F5344CB8AC3E}">
        <p14:creationId xmlns:p14="http://schemas.microsoft.com/office/powerpoint/2010/main" val="32967597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3634723"/>
            <a:ext cx="32644080" cy="9408160"/>
          </a:xfrm>
        </p:spPr>
        <p:txBody>
          <a:bodyPr/>
          <a:lstStyle/>
          <a:p>
            <a:r>
              <a:rPr lang="en-US" smtClean="0"/>
              <a:t>Click to edit Master title style</a:t>
            </a:r>
            <a:endParaRPr lang="en-US"/>
          </a:p>
        </p:txBody>
      </p:sp>
      <p:sp>
        <p:nvSpPr>
          <p:cNvPr id="3" name="Subtitle 2"/>
          <p:cNvSpPr>
            <a:spLocks noGrp="1"/>
          </p:cNvSpPr>
          <p:nvPr>
            <p:ph type="subTitle" idx="1"/>
          </p:nvPr>
        </p:nvSpPr>
        <p:spPr>
          <a:xfrm>
            <a:off x="5760720" y="24871680"/>
            <a:ext cx="26883360" cy="11216640"/>
          </a:xfrm>
        </p:spPr>
        <p:txBody>
          <a:bodyPr/>
          <a:lstStyle>
            <a:lvl1pPr marL="0" indent="0" algn="ctr">
              <a:buNone/>
              <a:defRPr>
                <a:solidFill>
                  <a:schemeClr val="tx1">
                    <a:tint val="75000"/>
                  </a:schemeClr>
                </a:solidFill>
              </a:defRPr>
            </a:lvl1pPr>
            <a:lvl2pPr marL="2351288" indent="0" algn="ctr">
              <a:buNone/>
              <a:defRPr>
                <a:solidFill>
                  <a:schemeClr val="tx1">
                    <a:tint val="75000"/>
                  </a:schemeClr>
                </a:solidFill>
              </a:defRPr>
            </a:lvl2pPr>
            <a:lvl3pPr marL="4702576" indent="0" algn="ctr">
              <a:buNone/>
              <a:defRPr>
                <a:solidFill>
                  <a:schemeClr val="tx1">
                    <a:tint val="75000"/>
                  </a:schemeClr>
                </a:solidFill>
              </a:defRPr>
            </a:lvl3pPr>
            <a:lvl4pPr marL="7053864" indent="0" algn="ctr">
              <a:buNone/>
              <a:defRPr>
                <a:solidFill>
                  <a:schemeClr val="tx1">
                    <a:tint val="75000"/>
                  </a:schemeClr>
                </a:solidFill>
              </a:defRPr>
            </a:lvl4pPr>
            <a:lvl5pPr marL="9405153" indent="0" algn="ctr">
              <a:buNone/>
              <a:defRPr>
                <a:solidFill>
                  <a:schemeClr val="tx1">
                    <a:tint val="75000"/>
                  </a:schemeClr>
                </a:solidFill>
              </a:defRPr>
            </a:lvl5pPr>
            <a:lvl6pPr marL="11756441" indent="0" algn="ctr">
              <a:buNone/>
              <a:defRPr>
                <a:solidFill>
                  <a:schemeClr val="tx1">
                    <a:tint val="75000"/>
                  </a:schemeClr>
                </a:solidFill>
              </a:defRPr>
            </a:lvl6pPr>
            <a:lvl7pPr marL="14107729" indent="0" algn="ctr">
              <a:buNone/>
              <a:defRPr>
                <a:solidFill>
                  <a:schemeClr val="tx1">
                    <a:tint val="75000"/>
                  </a:schemeClr>
                </a:solidFill>
              </a:defRPr>
            </a:lvl7pPr>
            <a:lvl8pPr marL="16459017" indent="0" algn="ctr">
              <a:buNone/>
              <a:defRPr>
                <a:solidFill>
                  <a:schemeClr val="tx1">
                    <a:tint val="75000"/>
                  </a:schemeClr>
                </a:solidFill>
              </a:defRPr>
            </a:lvl8pPr>
            <a:lvl9pPr marL="1881030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3698CBB-0E10-F84B-A0FF-C30558B6F093}" type="datetimeFigureOut">
              <a:rPr lang="en-US" smtClean="0"/>
              <a:t>7/27/2015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92D9D4-3F1A-EF45-8DD7-48867FD310B8}" type="slidenum">
              <a:rPr lang="en-US" smtClean="0"/>
              <a:t>‹Nº›</a:t>
            </a:fld>
            <a:endParaRPr lang="en-US" dirty="0"/>
          </a:p>
        </p:txBody>
      </p:sp>
    </p:spTree>
    <p:extLst>
      <p:ext uri="{BB962C8B-B14F-4D97-AF65-F5344CB8AC3E}">
        <p14:creationId xmlns:p14="http://schemas.microsoft.com/office/powerpoint/2010/main" val="23249022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698CBB-0E10-F84B-A0FF-C30558B6F093}" type="datetimeFigureOut">
              <a:rPr lang="en-US" smtClean="0"/>
              <a:t>7/27/2015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92D9D4-3F1A-EF45-8DD7-48867FD310B8}" type="slidenum">
              <a:rPr lang="en-US" smtClean="0"/>
              <a:t>‹Nº›</a:t>
            </a:fld>
            <a:endParaRPr lang="en-US" dirty="0"/>
          </a:p>
        </p:txBody>
      </p:sp>
    </p:spTree>
    <p:extLst>
      <p:ext uri="{BB962C8B-B14F-4D97-AF65-F5344CB8AC3E}">
        <p14:creationId xmlns:p14="http://schemas.microsoft.com/office/powerpoint/2010/main" val="1887797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843480" y="1757686"/>
            <a:ext cx="8641080" cy="3744976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920240" y="1757686"/>
            <a:ext cx="25283160" cy="3744976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698CBB-0E10-F84B-A0FF-C30558B6F093}" type="datetimeFigureOut">
              <a:rPr lang="en-US" smtClean="0"/>
              <a:t>7/27/2015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92D9D4-3F1A-EF45-8DD7-48867FD310B8}" type="slidenum">
              <a:rPr lang="en-US" smtClean="0"/>
              <a:t>‹Nº›</a:t>
            </a:fld>
            <a:endParaRPr lang="en-US" dirty="0"/>
          </a:p>
        </p:txBody>
      </p:sp>
    </p:spTree>
    <p:extLst>
      <p:ext uri="{BB962C8B-B14F-4D97-AF65-F5344CB8AC3E}">
        <p14:creationId xmlns:p14="http://schemas.microsoft.com/office/powerpoint/2010/main" val="3406852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698CBB-0E10-F84B-A0FF-C30558B6F093}" type="datetimeFigureOut">
              <a:rPr lang="en-US" smtClean="0"/>
              <a:t>7/27/2015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92D9D4-3F1A-EF45-8DD7-48867FD310B8}" type="slidenum">
              <a:rPr lang="en-US" smtClean="0"/>
              <a:t>‹Nº›</a:t>
            </a:fld>
            <a:endParaRPr lang="en-US" dirty="0"/>
          </a:p>
        </p:txBody>
      </p:sp>
    </p:spTree>
    <p:extLst>
      <p:ext uri="{BB962C8B-B14F-4D97-AF65-F5344CB8AC3E}">
        <p14:creationId xmlns:p14="http://schemas.microsoft.com/office/powerpoint/2010/main" val="19542090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5" y="28204163"/>
            <a:ext cx="32644080" cy="8717280"/>
          </a:xfrm>
        </p:spPr>
        <p:txBody>
          <a:bodyPr anchor="t"/>
          <a:lstStyle>
            <a:lvl1pPr algn="l">
              <a:defRPr sz="20600" b="1" cap="all"/>
            </a:lvl1pPr>
          </a:lstStyle>
          <a:p>
            <a:r>
              <a:rPr lang="en-US" smtClean="0"/>
              <a:t>Click to edit Master title style</a:t>
            </a:r>
            <a:endParaRPr lang="en-US"/>
          </a:p>
        </p:txBody>
      </p:sp>
      <p:sp>
        <p:nvSpPr>
          <p:cNvPr id="3" name="Text Placeholder 2"/>
          <p:cNvSpPr>
            <a:spLocks noGrp="1"/>
          </p:cNvSpPr>
          <p:nvPr>
            <p:ph type="body" idx="1"/>
          </p:nvPr>
        </p:nvSpPr>
        <p:spPr>
          <a:xfrm>
            <a:off x="3033715" y="18602966"/>
            <a:ext cx="32644080" cy="9601197"/>
          </a:xfrm>
        </p:spPr>
        <p:txBody>
          <a:bodyPr anchor="b"/>
          <a:lstStyle>
            <a:lvl1pPr marL="0" indent="0">
              <a:buNone/>
              <a:defRPr sz="10300">
                <a:solidFill>
                  <a:schemeClr val="tx1">
                    <a:tint val="75000"/>
                  </a:schemeClr>
                </a:solidFill>
              </a:defRPr>
            </a:lvl1pPr>
            <a:lvl2pPr marL="2351288" indent="0">
              <a:buNone/>
              <a:defRPr sz="9300">
                <a:solidFill>
                  <a:schemeClr val="tx1">
                    <a:tint val="75000"/>
                  </a:schemeClr>
                </a:solidFill>
              </a:defRPr>
            </a:lvl2pPr>
            <a:lvl3pPr marL="4702576" indent="0">
              <a:buNone/>
              <a:defRPr sz="8200">
                <a:solidFill>
                  <a:schemeClr val="tx1">
                    <a:tint val="75000"/>
                  </a:schemeClr>
                </a:solidFill>
              </a:defRPr>
            </a:lvl3pPr>
            <a:lvl4pPr marL="7053864" indent="0">
              <a:buNone/>
              <a:defRPr sz="7200">
                <a:solidFill>
                  <a:schemeClr val="tx1">
                    <a:tint val="75000"/>
                  </a:schemeClr>
                </a:solidFill>
              </a:defRPr>
            </a:lvl4pPr>
            <a:lvl5pPr marL="9405153" indent="0">
              <a:buNone/>
              <a:defRPr sz="7200">
                <a:solidFill>
                  <a:schemeClr val="tx1">
                    <a:tint val="75000"/>
                  </a:schemeClr>
                </a:solidFill>
              </a:defRPr>
            </a:lvl5pPr>
            <a:lvl6pPr marL="11756441" indent="0">
              <a:buNone/>
              <a:defRPr sz="7200">
                <a:solidFill>
                  <a:schemeClr val="tx1">
                    <a:tint val="75000"/>
                  </a:schemeClr>
                </a:solidFill>
              </a:defRPr>
            </a:lvl6pPr>
            <a:lvl7pPr marL="14107729" indent="0">
              <a:buNone/>
              <a:defRPr sz="7200">
                <a:solidFill>
                  <a:schemeClr val="tx1">
                    <a:tint val="75000"/>
                  </a:schemeClr>
                </a:solidFill>
              </a:defRPr>
            </a:lvl7pPr>
            <a:lvl8pPr marL="16459017" indent="0">
              <a:buNone/>
              <a:defRPr sz="7200">
                <a:solidFill>
                  <a:schemeClr val="tx1">
                    <a:tint val="75000"/>
                  </a:schemeClr>
                </a:solidFill>
              </a:defRPr>
            </a:lvl8pPr>
            <a:lvl9pPr marL="18810305" indent="0">
              <a:buNone/>
              <a:defRPr sz="7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698CBB-0E10-F84B-A0FF-C30558B6F093}" type="datetimeFigureOut">
              <a:rPr lang="en-US" smtClean="0"/>
              <a:t>7/27/2015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92D9D4-3F1A-EF45-8DD7-48867FD310B8}" type="slidenum">
              <a:rPr lang="en-US" smtClean="0"/>
              <a:t>‹Nº›</a:t>
            </a:fld>
            <a:endParaRPr lang="en-US" dirty="0"/>
          </a:p>
        </p:txBody>
      </p:sp>
    </p:spTree>
    <p:extLst>
      <p:ext uri="{BB962C8B-B14F-4D97-AF65-F5344CB8AC3E}">
        <p14:creationId xmlns:p14="http://schemas.microsoft.com/office/powerpoint/2010/main" val="452729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920240" y="10241283"/>
            <a:ext cx="16962120" cy="28966163"/>
          </a:xfrm>
        </p:spPr>
        <p:txBody>
          <a:bodyPr/>
          <a:lstStyle>
            <a:lvl1pPr>
              <a:defRPr sz="14400"/>
            </a:lvl1pPr>
            <a:lvl2pPr>
              <a:defRPr sz="12300"/>
            </a:lvl2pPr>
            <a:lvl3pPr>
              <a:defRPr sz="10300"/>
            </a:lvl3pPr>
            <a:lvl4pPr>
              <a:defRPr sz="9300"/>
            </a:lvl4pPr>
            <a:lvl5pPr>
              <a:defRPr sz="9300"/>
            </a:lvl5pPr>
            <a:lvl6pPr>
              <a:defRPr sz="9300"/>
            </a:lvl6pPr>
            <a:lvl7pPr>
              <a:defRPr sz="9300"/>
            </a:lvl7pPr>
            <a:lvl8pPr>
              <a:defRPr sz="9300"/>
            </a:lvl8pPr>
            <a:lvl9pPr>
              <a:defRPr sz="9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9522440" y="10241283"/>
            <a:ext cx="16962120" cy="28966163"/>
          </a:xfrm>
        </p:spPr>
        <p:txBody>
          <a:bodyPr/>
          <a:lstStyle>
            <a:lvl1pPr>
              <a:defRPr sz="14400"/>
            </a:lvl1pPr>
            <a:lvl2pPr>
              <a:defRPr sz="12300"/>
            </a:lvl2pPr>
            <a:lvl3pPr>
              <a:defRPr sz="10300"/>
            </a:lvl3pPr>
            <a:lvl4pPr>
              <a:defRPr sz="9300"/>
            </a:lvl4pPr>
            <a:lvl5pPr>
              <a:defRPr sz="9300"/>
            </a:lvl5pPr>
            <a:lvl6pPr>
              <a:defRPr sz="9300"/>
            </a:lvl6pPr>
            <a:lvl7pPr>
              <a:defRPr sz="9300"/>
            </a:lvl7pPr>
            <a:lvl8pPr>
              <a:defRPr sz="9300"/>
            </a:lvl8pPr>
            <a:lvl9pPr>
              <a:defRPr sz="9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698CBB-0E10-F84B-A0FF-C30558B6F093}" type="datetimeFigureOut">
              <a:rPr lang="en-US" smtClean="0"/>
              <a:t>7/27/2015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992D9D4-3F1A-EF45-8DD7-48867FD310B8}" type="slidenum">
              <a:rPr lang="en-US" smtClean="0"/>
              <a:t>‹Nº›</a:t>
            </a:fld>
            <a:endParaRPr lang="en-US" dirty="0"/>
          </a:p>
        </p:txBody>
      </p:sp>
    </p:spTree>
    <p:extLst>
      <p:ext uri="{BB962C8B-B14F-4D97-AF65-F5344CB8AC3E}">
        <p14:creationId xmlns:p14="http://schemas.microsoft.com/office/powerpoint/2010/main" val="895478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920240" y="9824723"/>
            <a:ext cx="16968790" cy="4094477"/>
          </a:xfrm>
        </p:spPr>
        <p:txBody>
          <a:bodyPr anchor="b"/>
          <a:lstStyle>
            <a:lvl1pPr marL="0" indent="0">
              <a:buNone/>
              <a:defRPr sz="12300" b="1"/>
            </a:lvl1pPr>
            <a:lvl2pPr marL="2351288" indent="0">
              <a:buNone/>
              <a:defRPr sz="10300" b="1"/>
            </a:lvl2pPr>
            <a:lvl3pPr marL="4702576" indent="0">
              <a:buNone/>
              <a:defRPr sz="9300" b="1"/>
            </a:lvl3pPr>
            <a:lvl4pPr marL="7053864" indent="0">
              <a:buNone/>
              <a:defRPr sz="8200" b="1"/>
            </a:lvl4pPr>
            <a:lvl5pPr marL="9405153" indent="0">
              <a:buNone/>
              <a:defRPr sz="8200" b="1"/>
            </a:lvl5pPr>
            <a:lvl6pPr marL="11756441" indent="0">
              <a:buNone/>
              <a:defRPr sz="8200" b="1"/>
            </a:lvl6pPr>
            <a:lvl7pPr marL="14107729" indent="0">
              <a:buNone/>
              <a:defRPr sz="8200" b="1"/>
            </a:lvl7pPr>
            <a:lvl8pPr marL="16459017" indent="0">
              <a:buNone/>
              <a:defRPr sz="8200" b="1"/>
            </a:lvl8pPr>
            <a:lvl9pPr marL="18810305" indent="0">
              <a:buNone/>
              <a:defRPr sz="8200" b="1"/>
            </a:lvl9pPr>
          </a:lstStyle>
          <a:p>
            <a:pPr lvl="0"/>
            <a:r>
              <a:rPr lang="en-US" smtClean="0"/>
              <a:t>Click to edit Master text styles</a:t>
            </a:r>
          </a:p>
        </p:txBody>
      </p:sp>
      <p:sp>
        <p:nvSpPr>
          <p:cNvPr id="4" name="Content Placeholder 3"/>
          <p:cNvSpPr>
            <a:spLocks noGrp="1"/>
          </p:cNvSpPr>
          <p:nvPr>
            <p:ph sz="half" idx="2"/>
          </p:nvPr>
        </p:nvSpPr>
        <p:spPr>
          <a:xfrm>
            <a:off x="1920240" y="13919200"/>
            <a:ext cx="16968790" cy="25288243"/>
          </a:xfrm>
        </p:spPr>
        <p:txBody>
          <a:bodyPr/>
          <a:lstStyle>
            <a:lvl1pPr>
              <a:defRPr sz="12300"/>
            </a:lvl1pPr>
            <a:lvl2pPr>
              <a:defRPr sz="10300"/>
            </a:lvl2pPr>
            <a:lvl3pPr>
              <a:defRPr sz="93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509107" y="9824723"/>
            <a:ext cx="16975455" cy="4094477"/>
          </a:xfrm>
        </p:spPr>
        <p:txBody>
          <a:bodyPr anchor="b"/>
          <a:lstStyle>
            <a:lvl1pPr marL="0" indent="0">
              <a:buNone/>
              <a:defRPr sz="12300" b="1"/>
            </a:lvl1pPr>
            <a:lvl2pPr marL="2351288" indent="0">
              <a:buNone/>
              <a:defRPr sz="10300" b="1"/>
            </a:lvl2pPr>
            <a:lvl3pPr marL="4702576" indent="0">
              <a:buNone/>
              <a:defRPr sz="9300" b="1"/>
            </a:lvl3pPr>
            <a:lvl4pPr marL="7053864" indent="0">
              <a:buNone/>
              <a:defRPr sz="8200" b="1"/>
            </a:lvl4pPr>
            <a:lvl5pPr marL="9405153" indent="0">
              <a:buNone/>
              <a:defRPr sz="8200" b="1"/>
            </a:lvl5pPr>
            <a:lvl6pPr marL="11756441" indent="0">
              <a:buNone/>
              <a:defRPr sz="8200" b="1"/>
            </a:lvl6pPr>
            <a:lvl7pPr marL="14107729" indent="0">
              <a:buNone/>
              <a:defRPr sz="8200" b="1"/>
            </a:lvl7pPr>
            <a:lvl8pPr marL="16459017" indent="0">
              <a:buNone/>
              <a:defRPr sz="8200" b="1"/>
            </a:lvl8pPr>
            <a:lvl9pPr marL="18810305" indent="0">
              <a:buNone/>
              <a:defRPr sz="8200" b="1"/>
            </a:lvl9pPr>
          </a:lstStyle>
          <a:p>
            <a:pPr lvl="0"/>
            <a:r>
              <a:rPr lang="en-US" smtClean="0"/>
              <a:t>Click to edit Master text styles</a:t>
            </a:r>
          </a:p>
        </p:txBody>
      </p:sp>
      <p:sp>
        <p:nvSpPr>
          <p:cNvPr id="6" name="Content Placeholder 5"/>
          <p:cNvSpPr>
            <a:spLocks noGrp="1"/>
          </p:cNvSpPr>
          <p:nvPr>
            <p:ph sz="quarter" idx="4"/>
          </p:nvPr>
        </p:nvSpPr>
        <p:spPr>
          <a:xfrm>
            <a:off x="19509107" y="13919200"/>
            <a:ext cx="16975455" cy="25288243"/>
          </a:xfrm>
        </p:spPr>
        <p:txBody>
          <a:bodyPr/>
          <a:lstStyle>
            <a:lvl1pPr>
              <a:defRPr sz="12300"/>
            </a:lvl1pPr>
            <a:lvl2pPr>
              <a:defRPr sz="10300"/>
            </a:lvl2pPr>
            <a:lvl3pPr>
              <a:defRPr sz="93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698CBB-0E10-F84B-A0FF-C30558B6F093}" type="datetimeFigureOut">
              <a:rPr lang="en-US" smtClean="0"/>
              <a:t>7/27/2015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992D9D4-3F1A-EF45-8DD7-48867FD310B8}" type="slidenum">
              <a:rPr lang="en-US" smtClean="0"/>
              <a:t>‹Nº›</a:t>
            </a:fld>
            <a:endParaRPr lang="en-US" dirty="0"/>
          </a:p>
        </p:txBody>
      </p:sp>
    </p:spTree>
    <p:extLst>
      <p:ext uri="{BB962C8B-B14F-4D97-AF65-F5344CB8AC3E}">
        <p14:creationId xmlns:p14="http://schemas.microsoft.com/office/powerpoint/2010/main" val="13648411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3698CBB-0E10-F84B-A0FF-C30558B6F093}" type="datetimeFigureOut">
              <a:rPr lang="en-US" smtClean="0"/>
              <a:t>7/27/2015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992D9D4-3F1A-EF45-8DD7-48867FD310B8}" type="slidenum">
              <a:rPr lang="en-US" smtClean="0"/>
              <a:t>‹Nº›</a:t>
            </a:fld>
            <a:endParaRPr lang="en-US" dirty="0"/>
          </a:p>
        </p:txBody>
      </p:sp>
    </p:spTree>
    <p:extLst>
      <p:ext uri="{BB962C8B-B14F-4D97-AF65-F5344CB8AC3E}">
        <p14:creationId xmlns:p14="http://schemas.microsoft.com/office/powerpoint/2010/main" val="2986973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698CBB-0E10-F84B-A0FF-C30558B6F093}" type="datetimeFigureOut">
              <a:rPr lang="en-US" smtClean="0"/>
              <a:t>7/27/2015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992D9D4-3F1A-EF45-8DD7-48867FD310B8}" type="slidenum">
              <a:rPr lang="en-US" smtClean="0"/>
              <a:t>‹Nº›</a:t>
            </a:fld>
            <a:endParaRPr lang="en-US" dirty="0"/>
          </a:p>
        </p:txBody>
      </p:sp>
    </p:spTree>
    <p:extLst>
      <p:ext uri="{BB962C8B-B14F-4D97-AF65-F5344CB8AC3E}">
        <p14:creationId xmlns:p14="http://schemas.microsoft.com/office/powerpoint/2010/main" val="787030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2" y="1747520"/>
            <a:ext cx="12634915" cy="7437120"/>
          </a:xfrm>
        </p:spPr>
        <p:txBody>
          <a:bodyPr anchor="b"/>
          <a:lstStyle>
            <a:lvl1pPr algn="l">
              <a:defRPr sz="10300" b="1"/>
            </a:lvl1pPr>
          </a:lstStyle>
          <a:p>
            <a:r>
              <a:rPr lang="en-US" smtClean="0"/>
              <a:t>Click to edit Master title style</a:t>
            </a:r>
            <a:endParaRPr lang="en-US"/>
          </a:p>
        </p:txBody>
      </p:sp>
      <p:sp>
        <p:nvSpPr>
          <p:cNvPr id="3" name="Content Placeholder 2"/>
          <p:cNvSpPr>
            <a:spLocks noGrp="1"/>
          </p:cNvSpPr>
          <p:nvPr>
            <p:ph idx="1"/>
          </p:nvPr>
        </p:nvSpPr>
        <p:spPr>
          <a:xfrm>
            <a:off x="15015210" y="1747523"/>
            <a:ext cx="21469350" cy="37459923"/>
          </a:xfrm>
        </p:spPr>
        <p:txBody>
          <a:bodyPr/>
          <a:lstStyle>
            <a:lvl1pPr>
              <a:defRPr sz="16500"/>
            </a:lvl1pPr>
            <a:lvl2pPr>
              <a:defRPr sz="14400"/>
            </a:lvl2pPr>
            <a:lvl3pPr>
              <a:defRPr sz="12300"/>
            </a:lvl3pPr>
            <a:lvl4pPr>
              <a:defRPr sz="10300"/>
            </a:lvl4pPr>
            <a:lvl5pPr>
              <a:defRPr sz="10300"/>
            </a:lvl5pPr>
            <a:lvl6pPr>
              <a:defRPr sz="10300"/>
            </a:lvl6pPr>
            <a:lvl7pPr>
              <a:defRPr sz="10300"/>
            </a:lvl7pPr>
            <a:lvl8pPr>
              <a:defRPr sz="10300"/>
            </a:lvl8pPr>
            <a:lvl9pPr>
              <a:defRPr sz="10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920242" y="9184643"/>
            <a:ext cx="12634915" cy="30022803"/>
          </a:xfrm>
        </p:spPr>
        <p:txBody>
          <a:bodyPr/>
          <a:lstStyle>
            <a:lvl1pPr marL="0" indent="0">
              <a:buNone/>
              <a:defRPr sz="7200"/>
            </a:lvl1pPr>
            <a:lvl2pPr marL="2351288" indent="0">
              <a:buNone/>
              <a:defRPr sz="6200"/>
            </a:lvl2pPr>
            <a:lvl3pPr marL="4702576" indent="0">
              <a:buNone/>
              <a:defRPr sz="5100"/>
            </a:lvl3pPr>
            <a:lvl4pPr marL="7053864" indent="0">
              <a:buNone/>
              <a:defRPr sz="4600"/>
            </a:lvl4pPr>
            <a:lvl5pPr marL="9405153" indent="0">
              <a:buNone/>
              <a:defRPr sz="4600"/>
            </a:lvl5pPr>
            <a:lvl6pPr marL="11756441" indent="0">
              <a:buNone/>
              <a:defRPr sz="4600"/>
            </a:lvl6pPr>
            <a:lvl7pPr marL="14107729" indent="0">
              <a:buNone/>
              <a:defRPr sz="4600"/>
            </a:lvl7pPr>
            <a:lvl8pPr marL="16459017" indent="0">
              <a:buNone/>
              <a:defRPr sz="4600"/>
            </a:lvl8pPr>
            <a:lvl9pPr marL="18810305" indent="0">
              <a:buNone/>
              <a:defRPr sz="4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698CBB-0E10-F84B-A0FF-C30558B6F093}" type="datetimeFigureOut">
              <a:rPr lang="en-US" smtClean="0"/>
              <a:t>7/27/2015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992D9D4-3F1A-EF45-8DD7-48867FD310B8}" type="slidenum">
              <a:rPr lang="en-US" smtClean="0"/>
              <a:t>‹Nº›</a:t>
            </a:fld>
            <a:endParaRPr lang="en-US" dirty="0"/>
          </a:p>
        </p:txBody>
      </p:sp>
    </p:spTree>
    <p:extLst>
      <p:ext uri="{BB962C8B-B14F-4D97-AF65-F5344CB8AC3E}">
        <p14:creationId xmlns:p14="http://schemas.microsoft.com/office/powerpoint/2010/main" val="1735787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10" y="30723840"/>
            <a:ext cx="23042880" cy="3627123"/>
          </a:xfrm>
        </p:spPr>
        <p:txBody>
          <a:bodyPr anchor="b"/>
          <a:lstStyle>
            <a:lvl1pPr algn="l">
              <a:defRPr sz="10300" b="1"/>
            </a:lvl1pPr>
          </a:lstStyle>
          <a:p>
            <a:r>
              <a:rPr lang="en-US" smtClean="0"/>
              <a:t>Click to edit Master title style</a:t>
            </a:r>
            <a:endParaRPr lang="en-US"/>
          </a:p>
        </p:txBody>
      </p:sp>
      <p:sp>
        <p:nvSpPr>
          <p:cNvPr id="3" name="Picture Placeholder 2"/>
          <p:cNvSpPr>
            <a:spLocks noGrp="1"/>
          </p:cNvSpPr>
          <p:nvPr>
            <p:ph type="pic" idx="1"/>
          </p:nvPr>
        </p:nvSpPr>
        <p:spPr>
          <a:xfrm>
            <a:off x="7527610" y="3921760"/>
            <a:ext cx="23042880" cy="26334720"/>
          </a:xfrm>
        </p:spPr>
        <p:txBody>
          <a:bodyPr/>
          <a:lstStyle>
            <a:lvl1pPr marL="0" indent="0">
              <a:buNone/>
              <a:defRPr sz="16500"/>
            </a:lvl1pPr>
            <a:lvl2pPr marL="2351288" indent="0">
              <a:buNone/>
              <a:defRPr sz="14400"/>
            </a:lvl2pPr>
            <a:lvl3pPr marL="4702576" indent="0">
              <a:buNone/>
              <a:defRPr sz="12300"/>
            </a:lvl3pPr>
            <a:lvl4pPr marL="7053864" indent="0">
              <a:buNone/>
              <a:defRPr sz="10300"/>
            </a:lvl4pPr>
            <a:lvl5pPr marL="9405153" indent="0">
              <a:buNone/>
              <a:defRPr sz="10300"/>
            </a:lvl5pPr>
            <a:lvl6pPr marL="11756441" indent="0">
              <a:buNone/>
              <a:defRPr sz="10300"/>
            </a:lvl6pPr>
            <a:lvl7pPr marL="14107729" indent="0">
              <a:buNone/>
              <a:defRPr sz="10300"/>
            </a:lvl7pPr>
            <a:lvl8pPr marL="16459017" indent="0">
              <a:buNone/>
              <a:defRPr sz="10300"/>
            </a:lvl8pPr>
            <a:lvl9pPr marL="18810305" indent="0">
              <a:buNone/>
              <a:defRPr sz="10300"/>
            </a:lvl9pPr>
          </a:lstStyle>
          <a:p>
            <a:endParaRPr lang="en-US" dirty="0"/>
          </a:p>
        </p:txBody>
      </p:sp>
      <p:sp>
        <p:nvSpPr>
          <p:cNvPr id="4" name="Text Placeholder 3"/>
          <p:cNvSpPr>
            <a:spLocks noGrp="1"/>
          </p:cNvSpPr>
          <p:nvPr>
            <p:ph type="body" sz="half" idx="2"/>
          </p:nvPr>
        </p:nvSpPr>
        <p:spPr>
          <a:xfrm>
            <a:off x="7527610" y="34350963"/>
            <a:ext cx="23042880" cy="5151117"/>
          </a:xfrm>
        </p:spPr>
        <p:txBody>
          <a:bodyPr/>
          <a:lstStyle>
            <a:lvl1pPr marL="0" indent="0">
              <a:buNone/>
              <a:defRPr sz="7200"/>
            </a:lvl1pPr>
            <a:lvl2pPr marL="2351288" indent="0">
              <a:buNone/>
              <a:defRPr sz="6200"/>
            </a:lvl2pPr>
            <a:lvl3pPr marL="4702576" indent="0">
              <a:buNone/>
              <a:defRPr sz="5100"/>
            </a:lvl3pPr>
            <a:lvl4pPr marL="7053864" indent="0">
              <a:buNone/>
              <a:defRPr sz="4600"/>
            </a:lvl4pPr>
            <a:lvl5pPr marL="9405153" indent="0">
              <a:buNone/>
              <a:defRPr sz="4600"/>
            </a:lvl5pPr>
            <a:lvl6pPr marL="11756441" indent="0">
              <a:buNone/>
              <a:defRPr sz="4600"/>
            </a:lvl6pPr>
            <a:lvl7pPr marL="14107729" indent="0">
              <a:buNone/>
              <a:defRPr sz="4600"/>
            </a:lvl7pPr>
            <a:lvl8pPr marL="16459017" indent="0">
              <a:buNone/>
              <a:defRPr sz="4600"/>
            </a:lvl8pPr>
            <a:lvl9pPr marL="18810305" indent="0">
              <a:buNone/>
              <a:defRPr sz="4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698CBB-0E10-F84B-A0FF-C30558B6F093}" type="datetimeFigureOut">
              <a:rPr lang="en-US" smtClean="0"/>
              <a:t>7/27/2015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992D9D4-3F1A-EF45-8DD7-48867FD310B8}" type="slidenum">
              <a:rPr lang="en-US" smtClean="0"/>
              <a:t>‹Nº›</a:t>
            </a:fld>
            <a:endParaRPr lang="en-US" dirty="0"/>
          </a:p>
        </p:txBody>
      </p:sp>
    </p:spTree>
    <p:extLst>
      <p:ext uri="{BB962C8B-B14F-4D97-AF65-F5344CB8AC3E}">
        <p14:creationId xmlns:p14="http://schemas.microsoft.com/office/powerpoint/2010/main" val="30234241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757683"/>
            <a:ext cx="34564320" cy="7315200"/>
          </a:xfrm>
          <a:prstGeom prst="rect">
            <a:avLst/>
          </a:prstGeom>
        </p:spPr>
        <p:txBody>
          <a:bodyPr vert="horz" lIns="470258" tIns="235129" rIns="470258" bIns="235129"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920240" y="10241283"/>
            <a:ext cx="34564320" cy="28966163"/>
          </a:xfrm>
          <a:prstGeom prst="rect">
            <a:avLst/>
          </a:prstGeom>
        </p:spPr>
        <p:txBody>
          <a:bodyPr vert="horz" lIns="470258" tIns="235129" rIns="470258" bIns="23512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920240" y="40680643"/>
            <a:ext cx="8961120" cy="2336800"/>
          </a:xfrm>
          <a:prstGeom prst="rect">
            <a:avLst/>
          </a:prstGeom>
        </p:spPr>
        <p:txBody>
          <a:bodyPr vert="horz" lIns="470258" tIns="235129" rIns="470258" bIns="235129" rtlCol="0" anchor="ctr"/>
          <a:lstStyle>
            <a:lvl1pPr algn="l">
              <a:defRPr sz="6200">
                <a:solidFill>
                  <a:schemeClr val="tx1">
                    <a:tint val="75000"/>
                  </a:schemeClr>
                </a:solidFill>
              </a:defRPr>
            </a:lvl1pPr>
          </a:lstStyle>
          <a:p>
            <a:fld id="{E3698CBB-0E10-F84B-A0FF-C30558B6F093}" type="datetimeFigureOut">
              <a:rPr lang="en-US" smtClean="0"/>
              <a:t>7/27/2015</a:t>
            </a:fld>
            <a:endParaRPr lang="en-US" dirty="0"/>
          </a:p>
        </p:txBody>
      </p:sp>
      <p:sp>
        <p:nvSpPr>
          <p:cNvPr id="5" name="Footer Placeholder 4"/>
          <p:cNvSpPr>
            <a:spLocks noGrp="1"/>
          </p:cNvSpPr>
          <p:nvPr>
            <p:ph type="ftr" sz="quarter" idx="3"/>
          </p:nvPr>
        </p:nvSpPr>
        <p:spPr>
          <a:xfrm>
            <a:off x="13121640" y="40680643"/>
            <a:ext cx="12161520" cy="2336800"/>
          </a:xfrm>
          <a:prstGeom prst="rect">
            <a:avLst/>
          </a:prstGeom>
        </p:spPr>
        <p:txBody>
          <a:bodyPr vert="horz" lIns="470258" tIns="235129" rIns="470258" bIns="235129" rtlCol="0" anchor="ctr"/>
          <a:lstStyle>
            <a:lvl1pPr algn="ctr">
              <a:defRPr sz="6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523440" y="40680643"/>
            <a:ext cx="8961120" cy="2336800"/>
          </a:xfrm>
          <a:prstGeom prst="rect">
            <a:avLst/>
          </a:prstGeom>
        </p:spPr>
        <p:txBody>
          <a:bodyPr vert="horz" lIns="470258" tIns="235129" rIns="470258" bIns="235129" rtlCol="0" anchor="ctr"/>
          <a:lstStyle>
            <a:lvl1pPr algn="r">
              <a:defRPr sz="6200">
                <a:solidFill>
                  <a:schemeClr val="tx1">
                    <a:tint val="75000"/>
                  </a:schemeClr>
                </a:solidFill>
              </a:defRPr>
            </a:lvl1pPr>
          </a:lstStyle>
          <a:p>
            <a:fld id="{E992D9D4-3F1A-EF45-8DD7-48867FD310B8}" type="slidenum">
              <a:rPr lang="en-US" smtClean="0"/>
              <a:t>‹Nº›</a:t>
            </a:fld>
            <a:endParaRPr lang="en-US" dirty="0"/>
          </a:p>
        </p:txBody>
      </p:sp>
    </p:spTree>
    <p:extLst>
      <p:ext uri="{BB962C8B-B14F-4D97-AF65-F5344CB8AC3E}">
        <p14:creationId xmlns:p14="http://schemas.microsoft.com/office/powerpoint/2010/main" val="17929567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351288" rtl="0" eaLnBrk="1" latinLnBrk="0" hangingPunct="1">
        <a:spcBef>
          <a:spcPct val="0"/>
        </a:spcBef>
        <a:buNone/>
        <a:defRPr sz="22600" kern="1200">
          <a:solidFill>
            <a:schemeClr val="tx1"/>
          </a:solidFill>
          <a:latin typeface="+mj-lt"/>
          <a:ea typeface="+mj-ea"/>
          <a:cs typeface="+mj-cs"/>
        </a:defRPr>
      </a:lvl1pPr>
    </p:titleStyle>
    <p:bodyStyle>
      <a:lvl1pPr marL="1763466" indent="-1763466" algn="l" defTabSz="2351288" rtl="0" eaLnBrk="1" latinLnBrk="0" hangingPunct="1">
        <a:spcBef>
          <a:spcPct val="20000"/>
        </a:spcBef>
        <a:buFont typeface="Arial"/>
        <a:buChar char="•"/>
        <a:defRPr sz="16500" kern="1200">
          <a:solidFill>
            <a:schemeClr val="tx1"/>
          </a:solidFill>
          <a:latin typeface="+mn-lt"/>
          <a:ea typeface="+mn-ea"/>
          <a:cs typeface="+mn-cs"/>
        </a:defRPr>
      </a:lvl1pPr>
      <a:lvl2pPr marL="3820843" indent="-1469555" algn="l" defTabSz="2351288" rtl="0" eaLnBrk="1" latinLnBrk="0" hangingPunct="1">
        <a:spcBef>
          <a:spcPct val="20000"/>
        </a:spcBef>
        <a:buFont typeface="Arial"/>
        <a:buChar char="–"/>
        <a:defRPr sz="14400" kern="1200">
          <a:solidFill>
            <a:schemeClr val="tx1"/>
          </a:solidFill>
          <a:latin typeface="+mn-lt"/>
          <a:ea typeface="+mn-ea"/>
          <a:cs typeface="+mn-cs"/>
        </a:defRPr>
      </a:lvl2pPr>
      <a:lvl3pPr marL="5878220" indent="-1175644" algn="l" defTabSz="2351288" rtl="0" eaLnBrk="1" latinLnBrk="0" hangingPunct="1">
        <a:spcBef>
          <a:spcPct val="20000"/>
        </a:spcBef>
        <a:buFont typeface="Arial"/>
        <a:buChar char="•"/>
        <a:defRPr sz="12300" kern="1200">
          <a:solidFill>
            <a:schemeClr val="tx1"/>
          </a:solidFill>
          <a:latin typeface="+mn-lt"/>
          <a:ea typeface="+mn-ea"/>
          <a:cs typeface="+mn-cs"/>
        </a:defRPr>
      </a:lvl3pPr>
      <a:lvl4pPr marL="8229509" indent="-1175644" algn="l" defTabSz="2351288" rtl="0" eaLnBrk="1" latinLnBrk="0" hangingPunct="1">
        <a:spcBef>
          <a:spcPct val="20000"/>
        </a:spcBef>
        <a:buFont typeface="Arial"/>
        <a:buChar char="–"/>
        <a:defRPr sz="10300" kern="1200">
          <a:solidFill>
            <a:schemeClr val="tx1"/>
          </a:solidFill>
          <a:latin typeface="+mn-lt"/>
          <a:ea typeface="+mn-ea"/>
          <a:cs typeface="+mn-cs"/>
        </a:defRPr>
      </a:lvl4pPr>
      <a:lvl5pPr marL="10580797" indent="-1175644" algn="l" defTabSz="2351288" rtl="0" eaLnBrk="1" latinLnBrk="0" hangingPunct="1">
        <a:spcBef>
          <a:spcPct val="20000"/>
        </a:spcBef>
        <a:buFont typeface="Arial"/>
        <a:buChar char="»"/>
        <a:defRPr sz="10300" kern="1200">
          <a:solidFill>
            <a:schemeClr val="tx1"/>
          </a:solidFill>
          <a:latin typeface="+mn-lt"/>
          <a:ea typeface="+mn-ea"/>
          <a:cs typeface="+mn-cs"/>
        </a:defRPr>
      </a:lvl5pPr>
      <a:lvl6pPr marL="12932085" indent="-1175644" algn="l" defTabSz="2351288" rtl="0" eaLnBrk="1" latinLnBrk="0" hangingPunct="1">
        <a:spcBef>
          <a:spcPct val="20000"/>
        </a:spcBef>
        <a:buFont typeface="Arial"/>
        <a:buChar char="•"/>
        <a:defRPr sz="10300" kern="1200">
          <a:solidFill>
            <a:schemeClr val="tx1"/>
          </a:solidFill>
          <a:latin typeface="+mn-lt"/>
          <a:ea typeface="+mn-ea"/>
          <a:cs typeface="+mn-cs"/>
        </a:defRPr>
      </a:lvl6pPr>
      <a:lvl7pPr marL="15283373" indent="-1175644" algn="l" defTabSz="2351288" rtl="0" eaLnBrk="1" latinLnBrk="0" hangingPunct="1">
        <a:spcBef>
          <a:spcPct val="20000"/>
        </a:spcBef>
        <a:buFont typeface="Arial"/>
        <a:buChar char="•"/>
        <a:defRPr sz="10300" kern="1200">
          <a:solidFill>
            <a:schemeClr val="tx1"/>
          </a:solidFill>
          <a:latin typeface="+mn-lt"/>
          <a:ea typeface="+mn-ea"/>
          <a:cs typeface="+mn-cs"/>
        </a:defRPr>
      </a:lvl7pPr>
      <a:lvl8pPr marL="17634661" indent="-1175644" algn="l" defTabSz="2351288" rtl="0" eaLnBrk="1" latinLnBrk="0" hangingPunct="1">
        <a:spcBef>
          <a:spcPct val="20000"/>
        </a:spcBef>
        <a:buFont typeface="Arial"/>
        <a:buChar char="•"/>
        <a:defRPr sz="10300" kern="1200">
          <a:solidFill>
            <a:schemeClr val="tx1"/>
          </a:solidFill>
          <a:latin typeface="+mn-lt"/>
          <a:ea typeface="+mn-ea"/>
          <a:cs typeface="+mn-cs"/>
        </a:defRPr>
      </a:lvl8pPr>
      <a:lvl9pPr marL="19985949" indent="-1175644" algn="l" defTabSz="2351288" rtl="0" eaLnBrk="1" latinLnBrk="0" hangingPunct="1">
        <a:spcBef>
          <a:spcPct val="20000"/>
        </a:spcBef>
        <a:buFont typeface="Arial"/>
        <a:buChar char="•"/>
        <a:defRPr sz="10300" kern="1200">
          <a:solidFill>
            <a:schemeClr val="tx1"/>
          </a:solidFill>
          <a:latin typeface="+mn-lt"/>
          <a:ea typeface="+mn-ea"/>
          <a:cs typeface="+mn-cs"/>
        </a:defRPr>
      </a:lvl9pPr>
    </p:bodyStyle>
    <p:otherStyle>
      <a:defPPr>
        <a:defRPr lang="en-US"/>
      </a:defPPr>
      <a:lvl1pPr marL="0" algn="l" defTabSz="2351288" rtl="0" eaLnBrk="1" latinLnBrk="0" hangingPunct="1">
        <a:defRPr sz="9300" kern="1200">
          <a:solidFill>
            <a:schemeClr val="tx1"/>
          </a:solidFill>
          <a:latin typeface="+mn-lt"/>
          <a:ea typeface="+mn-ea"/>
          <a:cs typeface="+mn-cs"/>
        </a:defRPr>
      </a:lvl1pPr>
      <a:lvl2pPr marL="2351288" algn="l" defTabSz="2351288" rtl="0" eaLnBrk="1" latinLnBrk="0" hangingPunct="1">
        <a:defRPr sz="9300" kern="1200">
          <a:solidFill>
            <a:schemeClr val="tx1"/>
          </a:solidFill>
          <a:latin typeface="+mn-lt"/>
          <a:ea typeface="+mn-ea"/>
          <a:cs typeface="+mn-cs"/>
        </a:defRPr>
      </a:lvl2pPr>
      <a:lvl3pPr marL="4702576" algn="l" defTabSz="2351288" rtl="0" eaLnBrk="1" latinLnBrk="0" hangingPunct="1">
        <a:defRPr sz="9300" kern="1200">
          <a:solidFill>
            <a:schemeClr val="tx1"/>
          </a:solidFill>
          <a:latin typeface="+mn-lt"/>
          <a:ea typeface="+mn-ea"/>
          <a:cs typeface="+mn-cs"/>
        </a:defRPr>
      </a:lvl3pPr>
      <a:lvl4pPr marL="7053864" algn="l" defTabSz="2351288" rtl="0" eaLnBrk="1" latinLnBrk="0" hangingPunct="1">
        <a:defRPr sz="9300" kern="1200">
          <a:solidFill>
            <a:schemeClr val="tx1"/>
          </a:solidFill>
          <a:latin typeface="+mn-lt"/>
          <a:ea typeface="+mn-ea"/>
          <a:cs typeface="+mn-cs"/>
        </a:defRPr>
      </a:lvl4pPr>
      <a:lvl5pPr marL="9405153" algn="l" defTabSz="2351288" rtl="0" eaLnBrk="1" latinLnBrk="0" hangingPunct="1">
        <a:defRPr sz="9300" kern="1200">
          <a:solidFill>
            <a:schemeClr val="tx1"/>
          </a:solidFill>
          <a:latin typeface="+mn-lt"/>
          <a:ea typeface="+mn-ea"/>
          <a:cs typeface="+mn-cs"/>
        </a:defRPr>
      </a:lvl5pPr>
      <a:lvl6pPr marL="11756441" algn="l" defTabSz="2351288" rtl="0" eaLnBrk="1" latinLnBrk="0" hangingPunct="1">
        <a:defRPr sz="9300" kern="1200">
          <a:solidFill>
            <a:schemeClr val="tx1"/>
          </a:solidFill>
          <a:latin typeface="+mn-lt"/>
          <a:ea typeface="+mn-ea"/>
          <a:cs typeface="+mn-cs"/>
        </a:defRPr>
      </a:lvl6pPr>
      <a:lvl7pPr marL="14107729" algn="l" defTabSz="2351288" rtl="0" eaLnBrk="1" latinLnBrk="0" hangingPunct="1">
        <a:defRPr sz="9300" kern="1200">
          <a:solidFill>
            <a:schemeClr val="tx1"/>
          </a:solidFill>
          <a:latin typeface="+mn-lt"/>
          <a:ea typeface="+mn-ea"/>
          <a:cs typeface="+mn-cs"/>
        </a:defRPr>
      </a:lvl7pPr>
      <a:lvl8pPr marL="16459017" algn="l" defTabSz="2351288" rtl="0" eaLnBrk="1" latinLnBrk="0" hangingPunct="1">
        <a:defRPr sz="9300" kern="1200">
          <a:solidFill>
            <a:schemeClr val="tx1"/>
          </a:solidFill>
          <a:latin typeface="+mn-lt"/>
          <a:ea typeface="+mn-ea"/>
          <a:cs typeface="+mn-cs"/>
        </a:defRPr>
      </a:lvl8pPr>
      <a:lvl9pPr marL="18810305" algn="l" defTabSz="2351288" rtl="0" eaLnBrk="1" latinLnBrk="0" hangingPunct="1">
        <a:defRPr sz="9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pg"/><Relationship Id="rId18" Type="http://schemas.openxmlformats.org/officeDocument/2006/relationships/image" Target="../media/image16.png"/><Relationship Id="rId26" Type="http://schemas.openxmlformats.org/officeDocument/2006/relationships/image" Target="../media/image24.JP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5" Type="http://schemas.openxmlformats.org/officeDocument/2006/relationships/image" Target="../media/image23.PNG"/><Relationship Id="rId2" Type="http://schemas.openxmlformats.org/officeDocument/2006/relationships/notesSlide" Target="../notesSlides/notesSlide1.xml"/><Relationship Id="rId16" Type="http://schemas.openxmlformats.org/officeDocument/2006/relationships/image" Target="../media/image14.jpe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JPG"/><Relationship Id="rId24" Type="http://schemas.openxmlformats.org/officeDocument/2006/relationships/image" Target="../media/image22.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image" Target="../media/image21.png"/><Relationship Id="rId10" Type="http://schemas.openxmlformats.org/officeDocument/2006/relationships/image" Target="../media/image8.JPG"/><Relationship Id="rId19" Type="http://schemas.openxmlformats.org/officeDocument/2006/relationships/image" Target="../media/image17.png"/><Relationship Id="rId4" Type="http://schemas.openxmlformats.org/officeDocument/2006/relationships/image" Target="../media/image2.emf"/><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Rectángulo 119"/>
          <p:cNvSpPr/>
          <p:nvPr/>
        </p:nvSpPr>
        <p:spPr>
          <a:xfrm>
            <a:off x="727270" y="16847761"/>
            <a:ext cx="12955910" cy="10433625"/>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GB" sz="9600" dirty="0" smtClean="0"/>
              <a:t>															</a:t>
            </a:r>
          </a:p>
          <a:p>
            <a:r>
              <a:rPr lang="en-GB" sz="9600" dirty="0" smtClean="0"/>
              <a:t>																			</a:t>
            </a:r>
            <a:endParaRPr lang="en-US" dirty="0"/>
          </a:p>
        </p:txBody>
      </p:sp>
      <p:sp>
        <p:nvSpPr>
          <p:cNvPr id="102" name="Rectángulo 101"/>
          <p:cNvSpPr/>
          <p:nvPr/>
        </p:nvSpPr>
        <p:spPr>
          <a:xfrm>
            <a:off x="26382811" y="4783612"/>
            <a:ext cx="11564369" cy="22510179"/>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GB" sz="9600" dirty="0" smtClean="0"/>
              <a:t>																																																									</a:t>
            </a:r>
            <a:endParaRPr lang="en-US" dirty="0"/>
          </a:p>
        </p:txBody>
      </p:sp>
      <p:sp>
        <p:nvSpPr>
          <p:cNvPr id="76" name="Rectángulo 75"/>
          <p:cNvSpPr/>
          <p:nvPr/>
        </p:nvSpPr>
        <p:spPr>
          <a:xfrm>
            <a:off x="792746" y="27744267"/>
            <a:ext cx="37089540" cy="8586966"/>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GB" sz="9200" dirty="0" smtClean="0"/>
              <a:t>																																																																																	</a:t>
            </a:r>
            <a:endParaRPr lang="en-US" sz="9200" dirty="0"/>
          </a:p>
        </p:txBody>
      </p:sp>
      <p:sp>
        <p:nvSpPr>
          <p:cNvPr id="43" name="Rectángulo 42"/>
          <p:cNvSpPr/>
          <p:nvPr/>
        </p:nvSpPr>
        <p:spPr>
          <a:xfrm>
            <a:off x="14042571" y="16873246"/>
            <a:ext cx="11976499" cy="10433625"/>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GB" sz="9600" dirty="0" smtClean="0"/>
              <a:t>																															</a:t>
            </a:r>
            <a:endParaRPr lang="en-US" dirty="0"/>
          </a:p>
        </p:txBody>
      </p:sp>
      <p:pic>
        <p:nvPicPr>
          <p:cNvPr id="58" name="Picture 3"/>
          <p:cNvPicPr>
            <a:picLocks noChangeAspect="1" noChangeArrowheads="1"/>
          </p:cNvPicPr>
          <p:nvPr/>
        </p:nvPicPr>
        <p:blipFill>
          <a:blip r:embed="rId3">
            <a:extLst>
              <a:ext uri="{28A0092B-C50C-407E-A947-70E740481C1C}">
                <a14:useLocalDpi xmlns:a14="http://schemas.microsoft.com/office/drawing/2010/main" val="0"/>
              </a:ext>
            </a:extLst>
          </a:blip>
          <a:srcRect t="10043"/>
          <a:stretch>
            <a:fillRect/>
          </a:stretch>
        </p:blipFill>
        <p:spPr bwMode="auto">
          <a:xfrm>
            <a:off x="1091162" y="18530163"/>
            <a:ext cx="6276868" cy="7923780"/>
          </a:xfrm>
          <a:prstGeom prst="rect">
            <a:avLst/>
          </a:prstGeom>
          <a:noFill/>
          <a:ln>
            <a:noFill/>
          </a:ln>
          <a:effectLst/>
          <a:extLst>
            <a:ext uri="{909E8E84-426E-40DD-AFC4-6F175D3DCCD1}">
              <a14:hiddenFill xmlns:a14="http://schemas.microsoft.com/office/drawing/2010/main">
                <a:blipFill dpi="0" rotWithShape="0">
                  <a:blip/>
                  <a:srcRect t="10043"/>
                  <a:stretch>
                    <a:fillRect/>
                  </a:stretch>
                </a:blip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6" name="Rectangle 5"/>
          <p:cNvSpPr/>
          <p:nvPr/>
        </p:nvSpPr>
        <p:spPr>
          <a:xfrm>
            <a:off x="0" y="0"/>
            <a:ext cx="38404800" cy="4581332"/>
          </a:xfrm>
          <a:prstGeom prst="rect">
            <a:avLst/>
          </a:prstGeom>
          <a:solidFill>
            <a:srgbClr val="003087"/>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Rectangle 6"/>
          <p:cNvSpPr/>
          <p:nvPr/>
        </p:nvSpPr>
        <p:spPr>
          <a:xfrm>
            <a:off x="0" y="41141266"/>
            <a:ext cx="38404800" cy="2749933"/>
          </a:xfrm>
          <a:prstGeom prst="rect">
            <a:avLst/>
          </a:prstGeom>
          <a:solidFill>
            <a:srgbClr val="003087"/>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i="1" dirty="0">
              <a:latin typeface="Arial"/>
              <a:cs typeface="Arial"/>
            </a:endParaRPr>
          </a:p>
        </p:txBody>
      </p:sp>
      <p:sp>
        <p:nvSpPr>
          <p:cNvPr id="8" name="TextBox 7"/>
          <p:cNvSpPr txBox="1"/>
          <p:nvPr/>
        </p:nvSpPr>
        <p:spPr>
          <a:xfrm>
            <a:off x="861186" y="267033"/>
            <a:ext cx="36284428" cy="4031873"/>
          </a:xfrm>
          <a:prstGeom prst="rect">
            <a:avLst/>
          </a:prstGeom>
          <a:noFill/>
        </p:spPr>
        <p:txBody>
          <a:bodyPr wrap="square" rtlCol="0">
            <a:spAutoFit/>
          </a:bodyPr>
          <a:lstStyle/>
          <a:p>
            <a:r>
              <a:rPr lang="en-US" sz="11200" b="1" dirty="0" smtClean="0">
                <a:solidFill>
                  <a:schemeClr val="bg1"/>
                </a:solidFill>
                <a:latin typeface="Arial"/>
                <a:cs typeface="Arial"/>
              </a:rPr>
              <a:t>G-2 tracker test beam T1042</a:t>
            </a:r>
          </a:p>
          <a:p>
            <a:r>
              <a:rPr lang="en-US" sz="7200" i="1" dirty="0" smtClean="0">
                <a:solidFill>
                  <a:schemeClr val="bg1"/>
                </a:solidFill>
                <a:latin typeface="Arial"/>
                <a:cs typeface="Arial"/>
              </a:rPr>
              <a:t>Sergio Daniel Hernández Charpak – Universidad de Los Andes </a:t>
            </a:r>
          </a:p>
          <a:p>
            <a:r>
              <a:rPr lang="en-US" sz="6600" i="1" dirty="0" smtClean="0">
                <a:solidFill>
                  <a:schemeClr val="bg1"/>
                </a:solidFill>
                <a:latin typeface="Arial"/>
                <a:cs typeface="Arial"/>
              </a:rPr>
              <a:t>Mentored by Brendan C Casey – Fermi National Laboratory</a:t>
            </a:r>
            <a:r>
              <a:rPr lang="en-US" sz="7200" i="1" dirty="0" smtClean="0">
                <a:solidFill>
                  <a:schemeClr val="bg1"/>
                </a:solidFill>
                <a:latin typeface="Arial"/>
                <a:cs typeface="Arial"/>
              </a:rPr>
              <a:t>  </a:t>
            </a:r>
            <a:endParaRPr lang="en-US" sz="7200" i="1" dirty="0">
              <a:solidFill>
                <a:schemeClr val="bg1"/>
              </a:solidFill>
              <a:latin typeface="Arial"/>
              <a:cs typeface="Arial"/>
            </a:endParaRPr>
          </a:p>
        </p:txBody>
      </p:sp>
      <p:pic>
        <p:nvPicPr>
          <p:cNvPr id="2" name="Picture 1" descr="Fermilab_DOE_Logos_White copy.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90004" y="41792640"/>
            <a:ext cx="17092246" cy="1371600"/>
          </a:xfrm>
          <a:prstGeom prst="rect">
            <a:avLst/>
          </a:prstGeom>
        </p:spPr>
      </p:pic>
      <p:sp>
        <p:nvSpPr>
          <p:cNvPr id="3" name="TextBox 2"/>
          <p:cNvSpPr txBox="1"/>
          <p:nvPr/>
        </p:nvSpPr>
        <p:spPr>
          <a:xfrm>
            <a:off x="997822" y="41792640"/>
            <a:ext cx="9570018" cy="1200329"/>
          </a:xfrm>
          <a:prstGeom prst="rect">
            <a:avLst/>
          </a:prstGeom>
          <a:noFill/>
        </p:spPr>
        <p:txBody>
          <a:bodyPr wrap="square" rtlCol="0">
            <a:spAutoFit/>
          </a:bodyPr>
          <a:lstStyle/>
          <a:p>
            <a:r>
              <a:rPr lang="en-US" sz="7200" dirty="0" smtClean="0">
                <a:solidFill>
                  <a:srgbClr val="FFFFFF"/>
                </a:solidFill>
                <a:latin typeface="Arial"/>
                <a:cs typeface="Arial"/>
              </a:rPr>
              <a:t>August 2015</a:t>
            </a:r>
            <a:endParaRPr lang="en-US" sz="7200" dirty="0">
              <a:solidFill>
                <a:srgbClr val="FFFFFF"/>
              </a:solidFill>
              <a:latin typeface="Arial"/>
              <a:cs typeface="Arial"/>
            </a:endParaRPr>
          </a:p>
        </p:txBody>
      </p:sp>
      <p:pic>
        <p:nvPicPr>
          <p:cNvPr id="9" name="image02.png"/>
          <p:cNvPicPr/>
          <p:nvPr/>
        </p:nvPicPr>
        <p:blipFill>
          <a:blip r:embed="rId5"/>
          <a:srcRect/>
          <a:stretch>
            <a:fillRect/>
          </a:stretch>
        </p:blipFill>
        <p:spPr>
          <a:xfrm>
            <a:off x="31676199" y="267034"/>
            <a:ext cx="4801830" cy="3877970"/>
          </a:xfrm>
          <a:prstGeom prst="rect">
            <a:avLst/>
          </a:prstGeom>
          <a:ln/>
        </p:spPr>
      </p:pic>
      <mc:AlternateContent xmlns:mc="http://schemas.openxmlformats.org/markup-compatibility/2006">
        <mc:Choice xmlns:a14="http://schemas.microsoft.com/office/drawing/2010/main" Requires="a14">
          <p:sp>
            <p:nvSpPr>
              <p:cNvPr id="11" name="CuadroTexto 10"/>
              <p:cNvSpPr txBox="1"/>
              <p:nvPr/>
            </p:nvSpPr>
            <p:spPr>
              <a:xfrm>
                <a:off x="726708" y="8496826"/>
                <a:ext cx="12008853" cy="7965194"/>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sz="4400" b="1" dirty="0" smtClean="0">
                    <a:latin typeface="Arial" panose="020B0604020202020204" pitchFamily="34" charset="0"/>
                    <a:cs typeface="Arial" panose="020B0604020202020204" pitchFamily="34" charset="0"/>
                  </a:rPr>
                  <a:t>The Muon </a:t>
                </a:r>
                <a14:m>
                  <m:oMath xmlns:m="http://schemas.openxmlformats.org/officeDocument/2006/math">
                    <m:r>
                      <a:rPr lang="en-US" sz="4400" b="1" i="1" smtClean="0">
                        <a:latin typeface="Cambria Math" panose="02040503050406030204" pitchFamily="18" charset="0"/>
                      </a:rPr>
                      <m:t>𝝁</m:t>
                    </m:r>
                  </m:oMath>
                </a14:m>
                <a:endParaRPr lang="en-US" sz="4400" dirty="0" smtClean="0">
                  <a:latin typeface="Arial" panose="020B0604020202020204" pitchFamily="34" charset="0"/>
                  <a:cs typeface="Arial" panose="020B0604020202020204" pitchFamily="34" charset="0"/>
                </a:endParaRPr>
              </a:p>
              <a:p>
                <a:pPr algn="just"/>
                <a:endParaRPr lang="en-US" sz="1100" dirty="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Same charge as the electron </a:t>
                </a: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200 times heavier	    More </a:t>
                </a:r>
                <a:r>
                  <a:rPr lang="en-US" sz="3200" dirty="0" smtClean="0">
                    <a:latin typeface="Arial" panose="020B0604020202020204" pitchFamily="34" charset="0"/>
                    <a:cs typeface="Arial" panose="020B0604020202020204" pitchFamily="34" charset="0"/>
                  </a:rPr>
                  <a:t>sensitive to new physics</a:t>
                </a:r>
                <a:endParaRPr lang="en-US" sz="3200" dirty="0" smtClean="0">
                  <a:latin typeface="Arial" panose="020B0604020202020204" pitchFamily="34" charset="0"/>
                  <a:cs typeface="Arial" panose="020B0604020202020204" pitchFamily="34" charset="0"/>
                </a:endParaRPr>
              </a:p>
              <a:p>
                <a:pPr algn="just"/>
                <a:endParaRPr lang="en-US" sz="3200" dirty="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Intrinsic magnetic moment, g Information about</a:t>
                </a:r>
                <a14:m>
                  <m:oMath xmlns:m="http://schemas.openxmlformats.org/officeDocument/2006/math">
                    <m:r>
                      <a:rPr lang="en-US" sz="3200" b="0" i="0" smtClean="0">
                        <a:latin typeface="Cambria Math" panose="02040503050406030204" pitchFamily="18" charset="0"/>
                      </a:rPr>
                      <m:t> </m:t>
                    </m:r>
                    <m:d>
                      <m:dPr>
                        <m:begChr m:val="{"/>
                        <m:endChr m:val=""/>
                        <m:ctrlPr>
                          <a:rPr lang="en-US" sz="3200" i="1" smtClean="0">
                            <a:latin typeface="Cambria Math" panose="02040503050406030204" pitchFamily="18" charset="0"/>
                          </a:rPr>
                        </m:ctrlPr>
                      </m:dPr>
                      <m:e>
                        <m:eqArr>
                          <m:eqArrPr>
                            <m:ctrlPr>
                              <a:rPr lang="en-US" sz="3200" i="1" smtClean="0">
                                <a:latin typeface="Cambria Math" panose="02040503050406030204" pitchFamily="18" charset="0"/>
                              </a:rPr>
                            </m:ctrlPr>
                          </m:eqArrPr>
                          <m:e>
                            <m:r>
                              <a:rPr lang="en-US" sz="3200" b="0" i="1" smtClean="0">
                                <a:latin typeface="Cambria Math" panose="02040503050406030204" pitchFamily="18" charset="0"/>
                              </a:rPr>
                              <m:t>𝑀𝑜𝑚𝑒𝑛𝑡𝑢𝑚</m:t>
                            </m:r>
                          </m:e>
                          <m:e>
                            <m:r>
                              <a:rPr lang="en-US" sz="3200" b="0" i="1" smtClean="0">
                                <a:latin typeface="Cambria Math" panose="02040503050406030204" pitchFamily="18" charset="0"/>
                              </a:rPr>
                              <m:t>𝑆𝑝𝑖𝑛</m:t>
                            </m:r>
                            <m:r>
                              <a:rPr lang="en-US" sz="3200" b="0" i="1" smtClean="0">
                                <a:latin typeface="Cambria Math" panose="02040503050406030204" pitchFamily="18" charset="0"/>
                              </a:rPr>
                              <m:t> </m:t>
                            </m:r>
                          </m:e>
                        </m:eqArr>
                      </m:e>
                    </m:d>
                  </m:oMath>
                </a14:m>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Dirac predicted </a:t>
                </a:r>
                <a14:m>
                  <m:oMath xmlns:m="http://schemas.openxmlformats.org/officeDocument/2006/math">
                    <m:r>
                      <m:rPr>
                        <m:sty m:val="p"/>
                      </m:rPr>
                      <a:rPr lang="en-US" sz="3200">
                        <a:latin typeface="Cambria Math" panose="02040503050406030204" pitchFamily="18" charset="0"/>
                      </a:rPr>
                      <m:t>g</m:t>
                    </m:r>
                    <m:r>
                      <a:rPr lang="en-US" sz="3200">
                        <a:latin typeface="Cambria Math" panose="02040503050406030204" pitchFamily="18" charset="0"/>
                      </a:rPr>
                      <m:t>=2.</m:t>
                    </m:r>
                  </m:oMath>
                </a14:m>
                <a:r>
                  <a:rPr lang="en-US" sz="3200" dirty="0" smtClean="0">
                    <a:latin typeface="Arial" panose="020B0604020202020204" pitchFamily="34" charset="0"/>
                    <a:cs typeface="Arial" panose="020B0604020202020204" pitchFamily="34" charset="0"/>
                  </a:rPr>
                  <a:t> But experiment has differ.</a:t>
                </a:r>
              </a:p>
              <a:p>
                <a:pPr algn="just"/>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Corrections with the Standard Model</a:t>
                </a:r>
              </a:p>
              <a:p>
                <a:pPr algn="just"/>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a:latin typeface="Arial" panose="020B0604020202020204" pitchFamily="34" charset="0"/>
                    <a:cs typeface="Arial" panose="020B0604020202020204" pitchFamily="34" charset="0"/>
                  </a:rPr>
                  <a:t>Anomalous magnetic moment </a:t>
                </a:r>
                <a14:m>
                  <m:oMath xmlns:m="http://schemas.openxmlformats.org/officeDocument/2006/math">
                    <m:sSub>
                      <m:sSubPr>
                        <m:ctrlPr>
                          <a:rPr lang="en-US" sz="3200" i="1">
                            <a:latin typeface="Cambria Math" panose="02040503050406030204" pitchFamily="18" charset="0"/>
                          </a:rPr>
                        </m:ctrlPr>
                      </m:sSubPr>
                      <m:e>
                        <m:r>
                          <m:rPr>
                            <m:sty m:val="p"/>
                          </m:rPr>
                          <a:rPr lang="en-US" sz="3200">
                            <a:latin typeface="Cambria Math" panose="02040503050406030204" pitchFamily="18" charset="0"/>
                          </a:rPr>
                          <m:t>a</m:t>
                        </m:r>
                      </m:e>
                      <m:sub>
                        <m:r>
                          <a:rPr lang="en-US" sz="3200" i="1">
                            <a:latin typeface="Cambria Math" panose="02040503050406030204" pitchFamily="18" charset="0"/>
                          </a:rPr>
                          <m:t>𝜇</m:t>
                        </m:r>
                      </m:sub>
                    </m:sSub>
                    <m:r>
                      <a:rPr lang="en-US" sz="3200">
                        <a:latin typeface="Cambria Math" panose="02040503050406030204" pitchFamily="18" charset="0"/>
                      </a:rPr>
                      <m:t>=</m:t>
                    </m:r>
                    <m:f>
                      <m:fPr>
                        <m:ctrlPr>
                          <a:rPr lang="en-US" sz="3200" i="1">
                            <a:latin typeface="Cambria Math" panose="02040503050406030204" pitchFamily="18" charset="0"/>
                          </a:rPr>
                        </m:ctrlPr>
                      </m:fPr>
                      <m:num>
                        <m:r>
                          <m:rPr>
                            <m:sty m:val="p"/>
                          </m:rPr>
                          <a:rPr lang="en-US" sz="3200">
                            <a:latin typeface="Cambria Math" panose="02040503050406030204" pitchFamily="18" charset="0"/>
                          </a:rPr>
                          <m:t>g</m:t>
                        </m:r>
                        <m:r>
                          <a:rPr lang="en-US" sz="3200" i="1">
                            <a:latin typeface="Cambria Math" panose="02040503050406030204" pitchFamily="18" charset="0"/>
                          </a:rPr>
                          <m:t>−</m:t>
                        </m:r>
                        <m:r>
                          <a:rPr lang="en-US" sz="3200">
                            <a:latin typeface="Cambria Math" panose="02040503050406030204" pitchFamily="18" charset="0"/>
                          </a:rPr>
                          <m:t>2</m:t>
                        </m:r>
                      </m:num>
                      <m:den>
                        <m:r>
                          <a:rPr lang="en-US" sz="3200">
                            <a:latin typeface="Cambria Math" panose="02040503050406030204" pitchFamily="18" charset="0"/>
                          </a:rPr>
                          <m:t>2</m:t>
                        </m:r>
                      </m:den>
                    </m:f>
                  </m:oMath>
                </a14:m>
                <a:r>
                  <a:rPr lang="en-US" sz="3200" dirty="0">
                    <a:latin typeface="Arial" panose="020B0604020202020204" pitchFamily="34" charset="0"/>
                    <a:cs typeface="Arial" panose="020B0604020202020204" pitchFamily="34" charset="0"/>
                  </a:rPr>
                  <a:t> </a:t>
                </a:r>
                <a:endParaRPr lang="en-US" sz="3200" dirty="0" smtClean="0">
                  <a:latin typeface="Arial" panose="020B0604020202020204" pitchFamily="34" charset="0"/>
                  <a:cs typeface="Arial" panose="020B0604020202020204" pitchFamily="34" charset="0"/>
                </a:endParaRPr>
              </a:p>
              <a:p>
                <a:pPr algn="just"/>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Standard </a:t>
                </a:r>
                <a:r>
                  <a:rPr lang="en-US" sz="3200" dirty="0">
                    <a:latin typeface="Arial" panose="020B0604020202020204" pitchFamily="34" charset="0"/>
                    <a:cs typeface="Arial" panose="020B0604020202020204" pitchFamily="34" charset="0"/>
                  </a:rPr>
                  <a:t>Model prediction: </a:t>
                </a:r>
                <a14:m>
                  <m:oMath xmlns:m="http://schemas.openxmlformats.org/officeDocument/2006/math">
                    <m:sSubSup>
                      <m:sSubSupPr>
                        <m:ctrlPr>
                          <a:rPr lang="en-US" sz="3200" i="1">
                            <a:latin typeface="Cambria Math" panose="02040503050406030204" pitchFamily="18" charset="0"/>
                          </a:rPr>
                        </m:ctrlPr>
                      </m:sSubSupPr>
                      <m:e>
                        <m:r>
                          <m:rPr>
                            <m:sty m:val="p"/>
                          </m:rPr>
                          <a:rPr lang="en-US" sz="3200">
                            <a:latin typeface="Cambria Math" panose="02040503050406030204" pitchFamily="18" charset="0"/>
                          </a:rPr>
                          <m:t>a</m:t>
                        </m:r>
                      </m:e>
                      <m:sub>
                        <m:r>
                          <m:rPr>
                            <m:sty m:val="p"/>
                          </m:rPr>
                          <a:rPr lang="en-US" sz="3200">
                            <a:latin typeface="Cambria Math" panose="02040503050406030204" pitchFamily="18" charset="0"/>
                          </a:rPr>
                          <m:t>μ</m:t>
                        </m:r>
                      </m:sub>
                      <m:sup>
                        <m:r>
                          <m:rPr>
                            <m:sty m:val="p"/>
                          </m:rPr>
                          <a:rPr lang="en-US" sz="3200">
                            <a:latin typeface="Cambria Math" panose="02040503050406030204" pitchFamily="18" charset="0"/>
                          </a:rPr>
                          <m:t>SM</m:t>
                        </m:r>
                      </m:sup>
                    </m:sSubSup>
                    <m:r>
                      <a:rPr lang="en-US" sz="3200">
                        <a:latin typeface="Cambria Math" panose="02040503050406030204" pitchFamily="18" charset="0"/>
                      </a:rPr>
                      <m:t>=</m:t>
                    </m:r>
                    <m:sSubSup>
                      <m:sSubSupPr>
                        <m:ctrlPr>
                          <a:rPr lang="en-US" sz="3200" i="1">
                            <a:latin typeface="Cambria Math" panose="02040503050406030204" pitchFamily="18" charset="0"/>
                          </a:rPr>
                        </m:ctrlPr>
                      </m:sSubSupPr>
                      <m:e>
                        <m:r>
                          <m:rPr>
                            <m:sty m:val="p"/>
                          </m:rPr>
                          <a:rPr lang="en-US" sz="3200">
                            <a:latin typeface="Cambria Math" panose="02040503050406030204" pitchFamily="18" charset="0"/>
                          </a:rPr>
                          <m:t>a</m:t>
                        </m:r>
                      </m:e>
                      <m:sub>
                        <m:r>
                          <m:rPr>
                            <m:sty m:val="p"/>
                          </m:rPr>
                          <a:rPr lang="en-US" sz="3200">
                            <a:latin typeface="Cambria Math" panose="02040503050406030204" pitchFamily="18" charset="0"/>
                          </a:rPr>
                          <m:t>μ</m:t>
                        </m:r>
                      </m:sub>
                      <m:sup>
                        <m:r>
                          <m:rPr>
                            <m:sty m:val="p"/>
                          </m:rPr>
                          <a:rPr lang="en-US" sz="3200">
                            <a:latin typeface="Cambria Math" panose="02040503050406030204" pitchFamily="18" charset="0"/>
                          </a:rPr>
                          <m:t>QED</m:t>
                        </m:r>
                      </m:sup>
                    </m:sSubSup>
                    <m:r>
                      <a:rPr lang="en-US" sz="3200">
                        <a:latin typeface="Cambria Math" panose="02040503050406030204" pitchFamily="18" charset="0"/>
                      </a:rPr>
                      <m:t>+</m:t>
                    </m:r>
                    <m:sSubSup>
                      <m:sSubSupPr>
                        <m:ctrlPr>
                          <a:rPr lang="en-US" sz="3200" i="1">
                            <a:latin typeface="Cambria Math" panose="02040503050406030204" pitchFamily="18" charset="0"/>
                          </a:rPr>
                        </m:ctrlPr>
                      </m:sSubSupPr>
                      <m:e>
                        <m:r>
                          <m:rPr>
                            <m:sty m:val="p"/>
                          </m:rPr>
                          <a:rPr lang="en-US" sz="3200">
                            <a:latin typeface="Cambria Math" panose="02040503050406030204" pitchFamily="18" charset="0"/>
                          </a:rPr>
                          <m:t>a</m:t>
                        </m:r>
                      </m:e>
                      <m:sub>
                        <m:r>
                          <m:rPr>
                            <m:sty m:val="p"/>
                          </m:rPr>
                          <a:rPr lang="en-US" sz="3200">
                            <a:latin typeface="Cambria Math" panose="02040503050406030204" pitchFamily="18" charset="0"/>
                          </a:rPr>
                          <m:t>μ</m:t>
                        </m:r>
                      </m:sub>
                      <m:sup>
                        <m:r>
                          <m:rPr>
                            <m:sty m:val="p"/>
                          </m:rPr>
                          <a:rPr lang="en-US" sz="3200">
                            <a:latin typeface="Cambria Math" panose="02040503050406030204" pitchFamily="18" charset="0"/>
                          </a:rPr>
                          <m:t>had</m:t>
                        </m:r>
                      </m:sup>
                    </m:sSubSup>
                    <m:r>
                      <a:rPr lang="en-US" sz="3200">
                        <a:latin typeface="Cambria Math" panose="02040503050406030204" pitchFamily="18" charset="0"/>
                      </a:rPr>
                      <m:t>+</m:t>
                    </m:r>
                    <m:sSubSup>
                      <m:sSubSupPr>
                        <m:ctrlPr>
                          <a:rPr lang="en-US" sz="3200" i="1">
                            <a:latin typeface="Cambria Math" panose="02040503050406030204" pitchFamily="18" charset="0"/>
                          </a:rPr>
                        </m:ctrlPr>
                      </m:sSubSupPr>
                      <m:e>
                        <m:r>
                          <m:rPr>
                            <m:sty m:val="p"/>
                          </m:rPr>
                          <a:rPr lang="en-US" sz="3200">
                            <a:latin typeface="Cambria Math" panose="02040503050406030204" pitchFamily="18" charset="0"/>
                          </a:rPr>
                          <m:t>a</m:t>
                        </m:r>
                      </m:e>
                      <m:sub>
                        <m:r>
                          <m:rPr>
                            <m:sty m:val="p"/>
                          </m:rPr>
                          <a:rPr lang="en-US" sz="3200">
                            <a:latin typeface="Cambria Math" panose="02040503050406030204" pitchFamily="18" charset="0"/>
                          </a:rPr>
                          <m:t>μ</m:t>
                        </m:r>
                      </m:sub>
                      <m:sup>
                        <m:r>
                          <m:rPr>
                            <m:sty m:val="p"/>
                          </m:rPr>
                          <a:rPr lang="en-US" sz="3200">
                            <a:latin typeface="Cambria Math" panose="02040503050406030204" pitchFamily="18" charset="0"/>
                          </a:rPr>
                          <m:t>EW</m:t>
                        </m:r>
                      </m:sup>
                    </m:sSubSup>
                  </m:oMath>
                </a14:m>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endParaRPr lang="en-US" sz="1100" dirty="0">
                  <a:latin typeface="Arial" panose="020B0604020202020204" pitchFamily="34" charset="0"/>
                  <a:cs typeface="Arial" panose="020B0604020202020204" pitchFamily="34" charset="0"/>
                </a:endParaRPr>
              </a:p>
            </p:txBody>
          </p:sp>
        </mc:Choice>
        <mc:Fallback>
          <p:sp>
            <p:nvSpPr>
              <p:cNvPr id="11" name="CuadroTexto 10"/>
              <p:cNvSpPr txBox="1">
                <a:spLocks noRot="1" noChangeAspect="1" noMove="1" noResize="1" noEditPoints="1" noAdjustHandles="1" noChangeArrowheads="1" noChangeShapeType="1" noTextEdit="1"/>
              </p:cNvSpPr>
              <p:nvPr/>
            </p:nvSpPr>
            <p:spPr>
              <a:xfrm>
                <a:off x="726708" y="8496826"/>
                <a:ext cx="12008853" cy="7965194"/>
              </a:xfrm>
              <a:prstGeom prst="rect">
                <a:avLst/>
              </a:prstGeom>
              <a:blipFill rotWithShape="0">
                <a:blip r:embed="rId6"/>
                <a:stretch>
                  <a:fillRect/>
                </a:stretch>
              </a:blipFill>
            </p:spPr>
            <p:txBody>
              <a:bodyPr/>
              <a:lstStyle/>
              <a:p>
                <a:r>
                  <a:rPr lang="en-US">
                    <a:noFill/>
                  </a:rPr>
                  <a:t> </a:t>
                </a:r>
              </a:p>
            </p:txBody>
          </p:sp>
        </mc:Fallback>
      </mc:AlternateContent>
      <p:sp>
        <p:nvSpPr>
          <p:cNvPr id="17" name="CuadroTexto 16"/>
          <p:cNvSpPr txBox="1"/>
          <p:nvPr/>
        </p:nvSpPr>
        <p:spPr>
          <a:xfrm>
            <a:off x="26558846" y="9544540"/>
            <a:ext cx="10884597" cy="8156079"/>
          </a:xfrm>
          <a:prstGeom prst="rect">
            <a:avLst/>
          </a:prstGeom>
          <a:noFill/>
          <a:ln>
            <a:noFill/>
          </a:ln>
        </p:spPr>
        <p:style>
          <a:lnRef idx="2">
            <a:schemeClr val="dk1"/>
          </a:lnRef>
          <a:fillRef idx="1001">
            <a:schemeClr val="lt1"/>
          </a:fillRef>
          <a:effectRef idx="0">
            <a:schemeClr val="dk1"/>
          </a:effectRef>
          <a:fontRef idx="minor">
            <a:schemeClr val="dk1"/>
          </a:fontRef>
        </p:style>
        <p:txBody>
          <a:bodyPr wrap="square" rtlCol="0">
            <a:spAutoFit/>
          </a:bodyPr>
          <a:lstStyle/>
          <a:p>
            <a:pPr algn="ctr"/>
            <a:r>
              <a:rPr lang="en-US" sz="4400" b="1" dirty="0" smtClean="0">
                <a:latin typeface="Arial" panose="020B0604020202020204" pitchFamily="34" charset="0"/>
                <a:cs typeface="Arial" panose="020B0604020202020204" pitchFamily="34" charset="0"/>
              </a:rPr>
              <a:t>Tracker</a:t>
            </a:r>
            <a:endParaRPr lang="en-US" sz="44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Straw trackers measure the beam profile as a function of time</a:t>
            </a: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s-CO" sz="3200" dirty="0" smtClean="0">
                <a:latin typeface="Arial" panose="020B0604020202020204" pitchFamily="34" charset="0"/>
                <a:cs typeface="Arial" panose="020B0604020202020204" pitchFamily="34" charset="0"/>
              </a:rPr>
              <a:t>3 </a:t>
            </a:r>
            <a:r>
              <a:rPr lang="en-US" sz="3200" dirty="0" smtClean="0">
                <a:latin typeface="Arial" panose="020B0604020202020204" pitchFamily="34" charset="0"/>
                <a:cs typeface="Arial" panose="020B0604020202020204" pitchFamily="34" charset="0"/>
              </a:rPr>
              <a:t>stations</a:t>
            </a:r>
            <a:r>
              <a:rPr lang="es-CO" sz="3200" dirty="0" smtClean="0">
                <a:latin typeface="Arial" panose="020B0604020202020204" pitchFamily="34" charset="0"/>
                <a:cs typeface="Arial" panose="020B0604020202020204" pitchFamily="34" charset="0"/>
              </a:rPr>
              <a:t> </a:t>
            </a:r>
            <a:r>
              <a:rPr lang="en-US" sz="3200" dirty="0" smtClean="0">
                <a:latin typeface="Arial" panose="020B0604020202020204" pitchFamily="34" charset="0"/>
                <a:cs typeface="Arial" panose="020B0604020202020204" pitchFamily="34" charset="0"/>
              </a:rPr>
              <a:t>located</a:t>
            </a:r>
            <a:r>
              <a:rPr lang="es-CO" sz="3200" dirty="0" smtClean="0">
                <a:latin typeface="Arial" panose="020B0604020202020204" pitchFamily="34" charset="0"/>
                <a:cs typeface="Arial" panose="020B0604020202020204" pitchFamily="34" charset="0"/>
              </a:rPr>
              <a:t> at 15°, 180° and 270° </a:t>
            </a:r>
            <a:r>
              <a:rPr lang="en-US" sz="3200" dirty="0" smtClean="0">
                <a:latin typeface="Arial" panose="020B0604020202020204" pitchFamily="34" charset="0"/>
                <a:cs typeface="Arial" panose="020B0604020202020204" pitchFamily="34" charset="0"/>
              </a:rPr>
              <a:t>from</a:t>
            </a:r>
            <a:r>
              <a:rPr lang="es-CO" sz="3200" dirty="0" smtClean="0">
                <a:latin typeface="Arial" panose="020B0604020202020204" pitchFamily="34" charset="0"/>
                <a:cs typeface="Arial" panose="020B0604020202020204" pitchFamily="34" charset="0"/>
              </a:rPr>
              <a:t> </a:t>
            </a:r>
            <a:r>
              <a:rPr lang="en-US" sz="3200" dirty="0" smtClean="0">
                <a:latin typeface="Arial" panose="020B0604020202020204" pitchFamily="34" charset="0"/>
                <a:cs typeface="Arial" panose="020B0604020202020204" pitchFamily="34" charset="0"/>
              </a:rPr>
              <a:t>injection</a:t>
            </a:r>
            <a:r>
              <a:rPr lang="es-CO" sz="3200" dirty="0" smtClean="0">
                <a:latin typeface="Arial" panose="020B0604020202020204" pitchFamily="34" charset="0"/>
                <a:cs typeface="Arial" panose="020B0604020202020204" pitchFamily="34" charset="0"/>
              </a:rPr>
              <a:t> </a:t>
            </a:r>
            <a:r>
              <a:rPr lang="en-US" sz="3200" dirty="0" smtClean="0">
                <a:latin typeface="Arial" panose="020B0604020202020204" pitchFamily="34" charset="0"/>
                <a:cs typeface="Arial" panose="020B0604020202020204" pitchFamily="34" charset="0"/>
              </a:rPr>
              <a:t>point</a:t>
            </a:r>
            <a:r>
              <a:rPr lang="es-CO" sz="3200" dirty="0" smtClean="0">
                <a:latin typeface="Arial" panose="020B0604020202020204" pitchFamily="34" charset="0"/>
                <a:cs typeface="Arial" panose="020B0604020202020204" pitchFamily="34" charset="0"/>
              </a:rPr>
              <a:t>.</a:t>
            </a:r>
          </a:p>
          <a:p>
            <a:pPr marL="457200" indent="-457200" algn="just">
              <a:buFont typeface="Arial" panose="020B0604020202020204" pitchFamily="34" charset="0"/>
              <a:buChar char="•"/>
            </a:pPr>
            <a:endParaRPr lang="es-CO"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8 modules per station.</a:t>
            </a:r>
          </a:p>
          <a:p>
            <a:pPr marL="457200" indent="-457200" algn="just">
              <a:buFont typeface="Arial" panose="020B0604020202020204" pitchFamily="34" charset="0"/>
              <a:buChar char="•"/>
            </a:pPr>
            <a:endParaRPr lang="es-CO"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1 module 4 layers of straws</a:t>
            </a:r>
          </a:p>
          <a:p>
            <a:pPr marL="457200" indent="-457200" algn="just">
              <a:buFont typeface="Arial" panose="020B0604020202020204" pitchFamily="34" charset="0"/>
              <a:buChar char="•"/>
            </a:pPr>
            <a:endParaRPr lang="es-CO"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a:latin typeface="Arial" panose="020B0604020202020204" pitchFamily="34" charset="0"/>
                <a:cs typeface="Arial" panose="020B0604020202020204" pitchFamily="34" charset="0"/>
              </a:rPr>
              <a:t>1 layer 32 straws wide</a:t>
            </a:r>
          </a:p>
          <a:p>
            <a:pPr marL="457200" indent="-457200" algn="just">
              <a:buFont typeface="Arial" panose="020B0604020202020204" pitchFamily="34" charset="0"/>
              <a:buChar char="•"/>
            </a:pPr>
            <a:endParaRPr lang="es-CO" sz="3200" dirty="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s-CO" sz="3200" dirty="0">
                <a:latin typeface="Arial" panose="020B0604020202020204" pitchFamily="34" charset="0"/>
                <a:cs typeface="Arial" panose="020B0604020202020204" pitchFamily="34" charset="0"/>
              </a:rPr>
              <a:t>U V </a:t>
            </a:r>
            <a:r>
              <a:rPr lang="en-US" sz="3200" dirty="0">
                <a:latin typeface="Arial" panose="020B0604020202020204" pitchFamily="34" charset="0"/>
                <a:cs typeface="Arial" panose="020B0604020202020204" pitchFamily="34" charset="0"/>
              </a:rPr>
              <a:t>layers</a:t>
            </a:r>
          </a:p>
          <a:p>
            <a:endParaRPr lang="en-US" sz="3200" dirty="0"/>
          </a:p>
        </p:txBody>
      </p:sp>
      <mc:AlternateContent xmlns:mc="http://schemas.openxmlformats.org/markup-compatibility/2006" xmlns:a14="http://schemas.microsoft.com/office/drawing/2010/main">
        <mc:Choice Requires="a14">
          <p:graphicFrame>
            <p:nvGraphicFramePr>
              <p:cNvPr id="19" name="Tabla 18"/>
              <p:cNvGraphicFramePr>
                <a:graphicFrameLocks noGrp="1"/>
              </p:cNvGraphicFramePr>
              <p:nvPr>
                <p:extLst>
                  <p:ext uri="{D42A27DB-BD31-4B8C-83A1-F6EECF244321}">
                    <p14:modId xmlns:p14="http://schemas.microsoft.com/office/powerpoint/2010/main" val="1426212543"/>
                  </p:ext>
                </p:extLst>
              </p:nvPr>
            </p:nvGraphicFramePr>
            <p:xfrm>
              <a:off x="32344510" y="13106550"/>
              <a:ext cx="5270262" cy="5934119"/>
            </p:xfrm>
            <a:graphic>
              <a:graphicData uri="http://schemas.openxmlformats.org/drawingml/2006/table">
                <a:tbl>
                  <a:tblPr firstRow="1" bandRow="1">
                    <a:tableStyleId>{5C22544A-7EE6-4342-B048-85BDC9FD1C3A}</a:tableStyleId>
                  </a:tblPr>
                  <a:tblGrid>
                    <a:gridCol w="2635131"/>
                    <a:gridCol w="2635131"/>
                  </a:tblGrid>
                  <a:tr h="600119">
                    <a:tc gridSpan="2">
                      <a:txBody>
                        <a:bodyPr/>
                        <a:lstStyle/>
                        <a:p>
                          <a:pPr algn="ctr"/>
                          <a:r>
                            <a:rPr lang="es-CO" sz="2800" dirty="0" smtClean="0">
                              <a:latin typeface="Arial" panose="020B0604020202020204" pitchFamily="34" charset="0"/>
                              <a:cs typeface="Arial" panose="020B0604020202020204" pitchFamily="34" charset="0"/>
                            </a:rPr>
                            <a:t>Straw </a:t>
                          </a:r>
                          <a:r>
                            <a:rPr lang="en-US" sz="2800" noProof="0" dirty="0" smtClean="0">
                              <a:latin typeface="Arial" panose="020B0604020202020204" pitchFamily="34" charset="0"/>
                              <a:cs typeface="Arial" panose="020B0604020202020204" pitchFamily="34" charset="0"/>
                            </a:rPr>
                            <a:t>parameters</a:t>
                          </a:r>
                          <a:endParaRPr lang="en-US" sz="2800" noProof="0" dirty="0">
                            <a:latin typeface="Arial" panose="020B0604020202020204" pitchFamily="34" charset="0"/>
                            <a:cs typeface="Arial" panose="020B0604020202020204" pitchFamily="34" charset="0"/>
                          </a:endParaRPr>
                        </a:p>
                      </a:txBody>
                      <a:tcPr/>
                    </a:tc>
                    <a:tc hMerge="1">
                      <a:txBody>
                        <a:bodyPr/>
                        <a:lstStyle/>
                        <a:p>
                          <a:endParaRPr lang="en-US" sz="3200" dirty="0"/>
                        </a:p>
                      </a:txBody>
                      <a:tcPr/>
                    </a:tc>
                  </a:tr>
                  <a:tr h="461431">
                    <a:tc>
                      <a:txBody>
                        <a:bodyPr/>
                        <a:lstStyle/>
                        <a:p>
                          <a:pPr algn="ctr"/>
                          <a:r>
                            <a:rPr lang="en-US" sz="2800" dirty="0" smtClean="0">
                              <a:latin typeface="Arial" panose="020B0604020202020204" pitchFamily="34" charset="0"/>
                              <a:cs typeface="Arial" panose="020B0604020202020204" pitchFamily="34" charset="0"/>
                            </a:rPr>
                            <a:t>Wall Material</a:t>
                          </a:r>
                          <a:endParaRPr lang="en-US" sz="2800" dirty="0">
                            <a:latin typeface="Arial" panose="020B0604020202020204" pitchFamily="34" charset="0"/>
                            <a:cs typeface="Arial" panose="020B0604020202020204" pitchFamily="34" charset="0"/>
                          </a:endParaRPr>
                        </a:p>
                      </a:txBody>
                      <a:tcPr/>
                    </a:tc>
                    <a:tc>
                      <a:txBody>
                        <a:bodyPr/>
                        <a:lstStyle/>
                        <a:p>
                          <a:pPr algn="ctr"/>
                          <a:r>
                            <a:rPr lang="en-US" sz="2800" dirty="0" smtClean="0">
                              <a:latin typeface="Arial" panose="020B0604020202020204" pitchFamily="34" charset="0"/>
                              <a:cs typeface="Arial" panose="020B0604020202020204" pitchFamily="34" charset="0"/>
                            </a:rPr>
                            <a:t>Aluminized Mylar</a:t>
                          </a:r>
                          <a:endParaRPr lang="en-US" sz="2800" dirty="0">
                            <a:latin typeface="Arial" panose="020B0604020202020204" pitchFamily="34" charset="0"/>
                            <a:cs typeface="Arial" panose="020B0604020202020204" pitchFamily="34" charset="0"/>
                          </a:endParaRPr>
                        </a:p>
                      </a:txBody>
                      <a:tcPr/>
                    </a:tc>
                  </a:tr>
                  <a:tr h="461431">
                    <a:tc>
                      <a:txBody>
                        <a:bodyPr/>
                        <a:lstStyle/>
                        <a:p>
                          <a:pPr algn="ctr"/>
                          <a:r>
                            <a:rPr lang="en-US" sz="2800" dirty="0" smtClean="0">
                              <a:latin typeface="Arial" panose="020B0604020202020204" pitchFamily="34" charset="0"/>
                              <a:cs typeface="Arial" panose="020B0604020202020204" pitchFamily="34" charset="0"/>
                            </a:rPr>
                            <a:t>Wall thickness</a:t>
                          </a:r>
                          <a:endParaRPr lang="en-US" sz="2800" dirty="0">
                            <a:latin typeface="Arial" panose="020B0604020202020204" pitchFamily="34" charset="0"/>
                            <a:cs typeface="Arial" panose="020B0604020202020204" pitchFamily="34" charset="0"/>
                          </a:endParaRPr>
                        </a:p>
                      </a:txBody>
                      <a:tcPr/>
                    </a:tc>
                    <a:tc>
                      <a:txBody>
                        <a:bodyPr/>
                        <a:lstStyle/>
                        <a:p>
                          <a:pPr algn="ctr"/>
                          <a:r>
                            <a:rPr lang="en-US" sz="2800" dirty="0" smtClean="0">
                              <a:latin typeface="Arial" panose="020B0604020202020204" pitchFamily="34" charset="0"/>
                              <a:cs typeface="Arial" panose="020B0604020202020204" pitchFamily="34" charset="0"/>
                            </a:rPr>
                            <a:t>15</a:t>
                          </a:r>
                          <a14:m>
                            <m:oMath xmlns:m="http://schemas.openxmlformats.org/officeDocument/2006/math">
                              <m:r>
                                <a:rPr lang="en-US" sz="2800" b="0" i="1" smtClean="0">
                                  <a:latin typeface="Cambria Math" panose="02040503050406030204" pitchFamily="18" charset="0"/>
                                </a:rPr>
                                <m:t>𝜇</m:t>
                              </m:r>
                              <m:r>
                                <a:rPr lang="en-US" sz="2800" b="0" i="1" smtClean="0">
                                  <a:latin typeface="Cambria Math" panose="02040503050406030204" pitchFamily="18" charset="0"/>
                                </a:rPr>
                                <m:t>𝑚</m:t>
                              </m:r>
                            </m:oMath>
                          </a14:m>
                          <a:endParaRPr lang="en-US" sz="2800" dirty="0">
                            <a:latin typeface="Arial" panose="020B0604020202020204" pitchFamily="34" charset="0"/>
                            <a:cs typeface="Arial" panose="020B0604020202020204" pitchFamily="34" charset="0"/>
                          </a:endParaRPr>
                        </a:p>
                      </a:txBody>
                      <a:tcPr/>
                    </a:tc>
                  </a:tr>
                  <a:tr h="461431">
                    <a:tc>
                      <a:txBody>
                        <a:bodyPr/>
                        <a:lstStyle/>
                        <a:p>
                          <a:pPr algn="ctr"/>
                          <a:r>
                            <a:rPr lang="en-US" sz="2800" dirty="0" smtClean="0">
                              <a:latin typeface="Arial" panose="020B0604020202020204" pitchFamily="34" charset="0"/>
                              <a:cs typeface="Arial" panose="020B0604020202020204" pitchFamily="34" charset="0"/>
                            </a:rPr>
                            <a:t>Wire Material</a:t>
                          </a:r>
                          <a:endParaRPr lang="en-US" sz="2800" dirty="0">
                            <a:latin typeface="Arial" panose="020B0604020202020204" pitchFamily="34" charset="0"/>
                            <a:cs typeface="Arial" panose="020B0604020202020204" pitchFamily="34" charset="0"/>
                          </a:endParaRPr>
                        </a:p>
                      </a:txBody>
                      <a:tcPr/>
                    </a:tc>
                    <a:tc>
                      <a:txBody>
                        <a:bodyPr/>
                        <a:lstStyle/>
                        <a:p>
                          <a:pPr algn="ctr"/>
                          <a:r>
                            <a:rPr lang="en-US" sz="2800" dirty="0" smtClean="0">
                              <a:latin typeface="Arial" panose="020B0604020202020204" pitchFamily="34" charset="0"/>
                              <a:cs typeface="Arial" panose="020B0604020202020204" pitchFamily="34" charset="0"/>
                            </a:rPr>
                            <a:t>Gold plated Tungsten</a:t>
                          </a:r>
                          <a:endParaRPr lang="en-US" sz="2800" dirty="0">
                            <a:latin typeface="Arial" panose="020B0604020202020204" pitchFamily="34" charset="0"/>
                            <a:cs typeface="Arial" panose="020B0604020202020204" pitchFamily="34" charset="0"/>
                          </a:endParaRPr>
                        </a:p>
                      </a:txBody>
                      <a:tcPr/>
                    </a:tc>
                  </a:tr>
                  <a:tr h="461431">
                    <a:tc>
                      <a:txBody>
                        <a:bodyPr/>
                        <a:lstStyle/>
                        <a:p>
                          <a:pPr algn="ctr"/>
                          <a:r>
                            <a:rPr lang="en-US" sz="2800" dirty="0" smtClean="0">
                              <a:latin typeface="Arial" panose="020B0604020202020204" pitchFamily="34" charset="0"/>
                              <a:cs typeface="Arial" panose="020B0604020202020204" pitchFamily="34" charset="0"/>
                            </a:rPr>
                            <a:t>Wire diameter</a:t>
                          </a:r>
                          <a:endParaRPr lang="en-US" sz="2800" dirty="0">
                            <a:latin typeface="Arial" panose="020B0604020202020204" pitchFamily="34" charset="0"/>
                            <a:cs typeface="Arial" panose="020B0604020202020204" pitchFamily="34" charset="0"/>
                          </a:endParaRPr>
                        </a:p>
                      </a:txBody>
                      <a:tcPr/>
                    </a:tc>
                    <a:tc>
                      <a:txBody>
                        <a:bodyPr/>
                        <a:lstStyle/>
                        <a:p>
                          <a:pPr algn="ctr"/>
                          <a:r>
                            <a:rPr lang="en-US" sz="2800" dirty="0" smtClean="0">
                              <a:latin typeface="Arial" panose="020B0604020202020204" pitchFamily="34" charset="0"/>
                              <a:cs typeface="Arial" panose="020B0604020202020204" pitchFamily="34" charset="0"/>
                            </a:rPr>
                            <a:t>25 </a:t>
                          </a:r>
                          <a14:m>
                            <m:oMath xmlns:m="http://schemas.openxmlformats.org/officeDocument/2006/math">
                              <m:r>
                                <a:rPr lang="en-US" sz="2800" b="0" i="1" smtClean="0">
                                  <a:latin typeface="Cambria Math" panose="02040503050406030204" pitchFamily="18" charset="0"/>
                                </a:rPr>
                                <m:t>𝜇</m:t>
                              </m:r>
                              <m:r>
                                <a:rPr lang="en-US" sz="2800" b="0" i="1" smtClean="0">
                                  <a:latin typeface="Cambria Math" panose="02040503050406030204" pitchFamily="18" charset="0"/>
                                </a:rPr>
                                <m:t>𝑚</m:t>
                              </m:r>
                            </m:oMath>
                          </a14:m>
                          <a:endParaRPr lang="en-US" sz="2800" dirty="0">
                            <a:latin typeface="Arial" panose="020B0604020202020204" pitchFamily="34" charset="0"/>
                            <a:cs typeface="Arial" panose="020B0604020202020204" pitchFamily="34" charset="0"/>
                          </a:endParaRPr>
                        </a:p>
                      </a:txBody>
                      <a:tcPr/>
                    </a:tc>
                  </a:tr>
                  <a:tr h="461431">
                    <a:tc>
                      <a:txBody>
                        <a:bodyPr/>
                        <a:lstStyle/>
                        <a:p>
                          <a:pPr algn="ctr"/>
                          <a:r>
                            <a:rPr lang="en-US" sz="2800" dirty="0" smtClean="0">
                              <a:latin typeface="Arial" panose="020B0604020202020204" pitchFamily="34" charset="0"/>
                              <a:cs typeface="Arial" panose="020B0604020202020204" pitchFamily="34" charset="0"/>
                            </a:rPr>
                            <a:t>Straw length</a:t>
                          </a:r>
                          <a:endParaRPr lang="en-US" sz="2800" dirty="0">
                            <a:latin typeface="Arial" panose="020B0604020202020204" pitchFamily="34" charset="0"/>
                            <a:cs typeface="Arial" panose="020B0604020202020204" pitchFamily="34" charset="0"/>
                          </a:endParaRPr>
                        </a:p>
                      </a:txBody>
                      <a:tcPr/>
                    </a:tc>
                    <a:tc>
                      <a:txBody>
                        <a:bodyPr/>
                        <a:lstStyle/>
                        <a:p>
                          <a:pPr algn="ctr"/>
                          <a:r>
                            <a:rPr lang="en-US" sz="2800" dirty="0" smtClean="0">
                              <a:latin typeface="Arial" panose="020B0604020202020204" pitchFamily="34" charset="0"/>
                              <a:cs typeface="Arial" panose="020B0604020202020204" pitchFamily="34" charset="0"/>
                            </a:rPr>
                            <a:t>10</a:t>
                          </a:r>
                          <a:r>
                            <a:rPr lang="en-US" sz="2800" baseline="0" dirty="0" smtClean="0">
                              <a:latin typeface="Arial" panose="020B0604020202020204" pitchFamily="34" charset="0"/>
                              <a:cs typeface="Arial" panose="020B0604020202020204" pitchFamily="34" charset="0"/>
                            </a:rPr>
                            <a:t> cm</a:t>
                          </a:r>
                          <a:endParaRPr lang="en-US" sz="2800" dirty="0">
                            <a:latin typeface="Arial" panose="020B0604020202020204" pitchFamily="34" charset="0"/>
                            <a:cs typeface="Arial" panose="020B0604020202020204" pitchFamily="34" charset="0"/>
                          </a:endParaRPr>
                        </a:p>
                      </a:txBody>
                      <a:tcPr/>
                    </a:tc>
                  </a:tr>
                  <a:tr h="461431">
                    <a:tc>
                      <a:txBody>
                        <a:bodyPr/>
                        <a:lstStyle/>
                        <a:p>
                          <a:pPr algn="ctr"/>
                          <a:r>
                            <a:rPr lang="en-US" sz="2800" dirty="0" smtClean="0">
                              <a:latin typeface="Arial" panose="020B0604020202020204" pitchFamily="34" charset="0"/>
                              <a:cs typeface="Arial" panose="020B0604020202020204" pitchFamily="34" charset="0"/>
                            </a:rPr>
                            <a:t>Stereo angle</a:t>
                          </a:r>
                          <a:endParaRPr lang="en-US" sz="2800" dirty="0">
                            <a:latin typeface="Arial" panose="020B0604020202020204" pitchFamily="34" charset="0"/>
                            <a:cs typeface="Arial" panose="020B0604020202020204" pitchFamily="34" charset="0"/>
                          </a:endParaRPr>
                        </a:p>
                      </a:txBody>
                      <a:tcPr/>
                    </a:tc>
                    <a:tc>
                      <a:txBody>
                        <a:bodyPr/>
                        <a:lstStyle/>
                        <a:p>
                          <a:pPr algn="ctr"/>
                          <a14:m>
                            <m:oMath xmlns:m="http://schemas.openxmlformats.org/officeDocument/2006/math">
                              <m:r>
                                <a:rPr lang="en-US" sz="2800" i="1" smtClean="0">
                                  <a:latin typeface="Cambria Math" panose="02040503050406030204" pitchFamily="18" charset="0"/>
                                  <a:ea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7,5</m:t>
                              </m:r>
                              <m:r>
                                <a:rPr lang="es-CO" sz="2800" b="0" i="0" smtClean="0">
                                  <a:latin typeface="Cambria Math" panose="02040503050406030204" pitchFamily="18" charset="0"/>
                                  <a:ea typeface="Cambria Math" panose="02040503050406030204" pitchFamily="18" charset="0"/>
                                </a:rPr>
                                <m:t>°</m:t>
                              </m:r>
                            </m:oMath>
                          </a14:m>
                          <a:r>
                            <a:rPr lang="en-US" sz="2800" dirty="0" smtClean="0">
                              <a:latin typeface="Arial" panose="020B0604020202020204" pitchFamily="34" charset="0"/>
                              <a:cs typeface="Arial" panose="020B0604020202020204" pitchFamily="34" charset="0"/>
                            </a:rPr>
                            <a:t> from vertical</a:t>
                          </a:r>
                          <a:endParaRPr lang="en-US" sz="2800" dirty="0">
                            <a:latin typeface="Arial" panose="020B0604020202020204" pitchFamily="34" charset="0"/>
                            <a:cs typeface="Arial" panose="020B0604020202020204" pitchFamily="34" charset="0"/>
                          </a:endParaRPr>
                        </a:p>
                      </a:txBody>
                      <a:tcPr/>
                    </a:tc>
                  </a:tr>
                  <a:tr h="461431">
                    <a:tc>
                      <a:txBody>
                        <a:bodyPr/>
                        <a:lstStyle/>
                        <a:p>
                          <a:pPr algn="ctr"/>
                          <a:r>
                            <a:rPr lang="en-US" sz="2800" noProof="0" dirty="0" smtClean="0">
                              <a:latin typeface="Arial" panose="020B0604020202020204" pitchFamily="34" charset="0"/>
                              <a:cs typeface="Arial" panose="020B0604020202020204" pitchFamily="34" charset="0"/>
                            </a:rPr>
                            <a:t>Operating</a:t>
                          </a:r>
                          <a:r>
                            <a:rPr lang="es-CO" sz="2800" baseline="0" dirty="0" smtClean="0">
                              <a:latin typeface="Arial" panose="020B0604020202020204" pitchFamily="34" charset="0"/>
                              <a:cs typeface="Arial" panose="020B0604020202020204" pitchFamily="34" charset="0"/>
                            </a:rPr>
                            <a:t> </a:t>
                          </a:r>
                          <a:r>
                            <a:rPr lang="en-US" sz="2800" baseline="0" noProof="0" dirty="0" smtClean="0">
                              <a:latin typeface="Arial" panose="020B0604020202020204" pitchFamily="34" charset="0"/>
                              <a:cs typeface="Arial" panose="020B0604020202020204" pitchFamily="34" charset="0"/>
                            </a:rPr>
                            <a:t>Voltage</a:t>
                          </a:r>
                          <a:endParaRPr lang="en-US" sz="2800" noProof="0" dirty="0">
                            <a:latin typeface="Arial" panose="020B0604020202020204" pitchFamily="34" charset="0"/>
                            <a:cs typeface="Arial" panose="020B0604020202020204" pitchFamily="34" charset="0"/>
                          </a:endParaRPr>
                        </a:p>
                      </a:txBody>
                      <a:tcPr/>
                    </a:tc>
                    <a:tc>
                      <a:txBody>
                        <a:bodyPr/>
                        <a:lstStyle/>
                        <a:p>
                          <a:pPr algn="ctr"/>
                          <a:r>
                            <a:rPr lang="es-CO" sz="2800" dirty="0" smtClean="0">
                              <a:latin typeface="Arial" panose="020B0604020202020204" pitchFamily="34" charset="0"/>
                              <a:cs typeface="Arial" panose="020B0604020202020204" pitchFamily="34" charset="0"/>
                            </a:rPr>
                            <a:t>1800 V</a:t>
                          </a:r>
                          <a:endParaRPr lang="en-US" sz="2800" dirty="0">
                            <a:latin typeface="Arial" panose="020B0604020202020204" pitchFamily="34" charset="0"/>
                            <a:cs typeface="Arial" panose="020B0604020202020204" pitchFamily="34" charset="0"/>
                          </a:endParaRPr>
                        </a:p>
                      </a:txBody>
                      <a:tcPr/>
                    </a:tc>
                  </a:tr>
                </a:tbl>
              </a:graphicData>
            </a:graphic>
          </p:graphicFrame>
        </mc:Choice>
        <mc:Fallback xmlns="">
          <p:graphicFrame>
            <p:nvGraphicFramePr>
              <p:cNvPr id="19" name="Tabla 18"/>
              <p:cNvGraphicFramePr>
                <a:graphicFrameLocks noGrp="1"/>
              </p:cNvGraphicFramePr>
              <p:nvPr>
                <p:extLst>
                  <p:ext uri="{D42A27DB-BD31-4B8C-83A1-F6EECF244321}">
                    <p14:modId xmlns:p14="http://schemas.microsoft.com/office/powerpoint/2010/main" val="1426212543"/>
                  </p:ext>
                </p:extLst>
              </p:nvPr>
            </p:nvGraphicFramePr>
            <p:xfrm>
              <a:off x="32344510" y="13106550"/>
              <a:ext cx="5270262" cy="5934119"/>
            </p:xfrm>
            <a:graphic>
              <a:graphicData uri="http://schemas.openxmlformats.org/drawingml/2006/table">
                <a:tbl>
                  <a:tblPr firstRow="1" bandRow="1">
                    <a:tableStyleId>{5C22544A-7EE6-4342-B048-85BDC9FD1C3A}</a:tableStyleId>
                  </a:tblPr>
                  <a:tblGrid>
                    <a:gridCol w="2635131"/>
                    <a:gridCol w="2635131"/>
                  </a:tblGrid>
                  <a:tr h="600119">
                    <a:tc gridSpan="2">
                      <a:txBody>
                        <a:bodyPr/>
                        <a:lstStyle/>
                        <a:p>
                          <a:pPr algn="ctr"/>
                          <a:r>
                            <a:rPr lang="es-CO" sz="2800" dirty="0" smtClean="0">
                              <a:latin typeface="Arial" panose="020B0604020202020204" pitchFamily="34" charset="0"/>
                              <a:cs typeface="Arial" panose="020B0604020202020204" pitchFamily="34" charset="0"/>
                            </a:rPr>
                            <a:t>Straw </a:t>
                          </a:r>
                          <a:r>
                            <a:rPr lang="en-US" sz="2800" noProof="0" dirty="0" smtClean="0">
                              <a:latin typeface="Arial" panose="020B0604020202020204" pitchFamily="34" charset="0"/>
                              <a:cs typeface="Arial" panose="020B0604020202020204" pitchFamily="34" charset="0"/>
                            </a:rPr>
                            <a:t>parameters</a:t>
                          </a:r>
                          <a:endParaRPr lang="en-US" sz="2800" noProof="0" dirty="0">
                            <a:latin typeface="Arial" panose="020B0604020202020204" pitchFamily="34" charset="0"/>
                            <a:cs typeface="Arial" panose="020B0604020202020204" pitchFamily="34" charset="0"/>
                          </a:endParaRPr>
                        </a:p>
                      </a:txBody>
                      <a:tcPr/>
                    </a:tc>
                    <a:tc hMerge="1">
                      <a:txBody>
                        <a:bodyPr/>
                        <a:lstStyle/>
                        <a:p>
                          <a:endParaRPr lang="en-US" sz="3200" dirty="0"/>
                        </a:p>
                      </a:txBody>
                      <a:tcPr/>
                    </a:tc>
                  </a:tr>
                  <a:tr h="944880">
                    <a:tc>
                      <a:txBody>
                        <a:bodyPr/>
                        <a:lstStyle/>
                        <a:p>
                          <a:pPr algn="ctr"/>
                          <a:r>
                            <a:rPr lang="en-US" sz="2800" dirty="0" smtClean="0">
                              <a:latin typeface="Arial" panose="020B0604020202020204" pitchFamily="34" charset="0"/>
                              <a:cs typeface="Arial" panose="020B0604020202020204" pitchFamily="34" charset="0"/>
                            </a:rPr>
                            <a:t>Wall Material</a:t>
                          </a:r>
                          <a:endParaRPr lang="en-US" sz="2800" dirty="0">
                            <a:latin typeface="Arial" panose="020B0604020202020204" pitchFamily="34" charset="0"/>
                            <a:cs typeface="Arial" panose="020B0604020202020204" pitchFamily="34" charset="0"/>
                          </a:endParaRPr>
                        </a:p>
                      </a:txBody>
                      <a:tcPr/>
                    </a:tc>
                    <a:tc>
                      <a:txBody>
                        <a:bodyPr/>
                        <a:lstStyle/>
                        <a:p>
                          <a:pPr algn="ctr"/>
                          <a:r>
                            <a:rPr lang="en-US" sz="2800" dirty="0" smtClean="0">
                              <a:latin typeface="Arial" panose="020B0604020202020204" pitchFamily="34" charset="0"/>
                              <a:cs typeface="Arial" panose="020B0604020202020204" pitchFamily="34" charset="0"/>
                            </a:rPr>
                            <a:t>Aluminized Mylar</a:t>
                          </a:r>
                          <a:endParaRPr lang="en-US" sz="2800" dirty="0">
                            <a:latin typeface="Arial" panose="020B0604020202020204" pitchFamily="34" charset="0"/>
                            <a:cs typeface="Arial" panose="020B0604020202020204" pitchFamily="34" charset="0"/>
                          </a:endParaRPr>
                        </a:p>
                      </a:txBody>
                      <a:tcPr/>
                    </a:tc>
                  </a:tr>
                  <a:tr h="518160">
                    <a:tc>
                      <a:txBody>
                        <a:bodyPr/>
                        <a:lstStyle/>
                        <a:p>
                          <a:pPr algn="ctr"/>
                          <a:r>
                            <a:rPr lang="en-US" sz="2800" dirty="0" smtClean="0">
                              <a:latin typeface="Arial" panose="020B0604020202020204" pitchFamily="34" charset="0"/>
                              <a:cs typeface="Arial" panose="020B0604020202020204" pitchFamily="34" charset="0"/>
                            </a:rPr>
                            <a:t>Wall thickness</a:t>
                          </a:r>
                          <a:endParaRPr lang="en-US" sz="2800" dirty="0">
                            <a:latin typeface="Arial" panose="020B0604020202020204" pitchFamily="34" charset="0"/>
                            <a:cs typeface="Arial" panose="020B0604020202020204" pitchFamily="34" charset="0"/>
                          </a:endParaRPr>
                        </a:p>
                      </a:txBody>
                      <a:tcPr/>
                    </a:tc>
                    <a:tc>
                      <a:txBody>
                        <a:bodyPr/>
                        <a:lstStyle/>
                        <a:p>
                          <a:endParaRPr lang="en-US"/>
                        </a:p>
                      </a:txBody>
                      <a:tcPr>
                        <a:blipFill rotWithShape="0">
                          <a:blip r:embed="rId7"/>
                          <a:stretch>
                            <a:fillRect l="-100231" t="-310588" r="-924" b="-778824"/>
                          </a:stretch>
                        </a:blipFill>
                      </a:tcPr>
                    </a:tc>
                  </a:tr>
                  <a:tr h="944880">
                    <a:tc>
                      <a:txBody>
                        <a:bodyPr/>
                        <a:lstStyle/>
                        <a:p>
                          <a:pPr algn="ctr"/>
                          <a:r>
                            <a:rPr lang="en-US" sz="2800" dirty="0" smtClean="0">
                              <a:latin typeface="Arial" panose="020B0604020202020204" pitchFamily="34" charset="0"/>
                              <a:cs typeface="Arial" panose="020B0604020202020204" pitchFamily="34" charset="0"/>
                            </a:rPr>
                            <a:t>Wire Material</a:t>
                          </a:r>
                          <a:endParaRPr lang="en-US" sz="2800" dirty="0">
                            <a:latin typeface="Arial" panose="020B0604020202020204" pitchFamily="34" charset="0"/>
                            <a:cs typeface="Arial" panose="020B0604020202020204" pitchFamily="34" charset="0"/>
                          </a:endParaRPr>
                        </a:p>
                      </a:txBody>
                      <a:tcPr/>
                    </a:tc>
                    <a:tc>
                      <a:txBody>
                        <a:bodyPr/>
                        <a:lstStyle/>
                        <a:p>
                          <a:pPr algn="ctr"/>
                          <a:r>
                            <a:rPr lang="en-US" sz="2800" dirty="0" smtClean="0">
                              <a:latin typeface="Arial" panose="020B0604020202020204" pitchFamily="34" charset="0"/>
                              <a:cs typeface="Arial" panose="020B0604020202020204" pitchFamily="34" charset="0"/>
                            </a:rPr>
                            <a:t>Gold plated Tungsten</a:t>
                          </a:r>
                          <a:endParaRPr lang="en-US" sz="2800" dirty="0">
                            <a:latin typeface="Arial" panose="020B0604020202020204" pitchFamily="34" charset="0"/>
                            <a:cs typeface="Arial" panose="020B0604020202020204" pitchFamily="34" charset="0"/>
                          </a:endParaRPr>
                        </a:p>
                      </a:txBody>
                      <a:tcPr/>
                    </a:tc>
                  </a:tr>
                  <a:tr h="518160">
                    <a:tc>
                      <a:txBody>
                        <a:bodyPr/>
                        <a:lstStyle/>
                        <a:p>
                          <a:pPr algn="ctr"/>
                          <a:r>
                            <a:rPr lang="en-US" sz="2800" dirty="0" smtClean="0">
                              <a:latin typeface="Arial" panose="020B0604020202020204" pitchFamily="34" charset="0"/>
                              <a:cs typeface="Arial" panose="020B0604020202020204" pitchFamily="34" charset="0"/>
                            </a:rPr>
                            <a:t>Wire diameter</a:t>
                          </a:r>
                          <a:endParaRPr lang="en-US" sz="2800" dirty="0">
                            <a:latin typeface="Arial" panose="020B0604020202020204" pitchFamily="34" charset="0"/>
                            <a:cs typeface="Arial" panose="020B0604020202020204" pitchFamily="34" charset="0"/>
                          </a:endParaRPr>
                        </a:p>
                      </a:txBody>
                      <a:tcPr/>
                    </a:tc>
                    <a:tc>
                      <a:txBody>
                        <a:bodyPr/>
                        <a:lstStyle/>
                        <a:p>
                          <a:endParaRPr lang="en-US"/>
                        </a:p>
                      </a:txBody>
                      <a:tcPr>
                        <a:blipFill rotWithShape="0">
                          <a:blip r:embed="rId7"/>
                          <a:stretch>
                            <a:fillRect l="-100231" t="-592941" r="-924" b="-496471"/>
                          </a:stretch>
                        </a:blipFill>
                      </a:tcPr>
                    </a:tc>
                  </a:tr>
                  <a:tr h="518160">
                    <a:tc>
                      <a:txBody>
                        <a:bodyPr/>
                        <a:lstStyle/>
                        <a:p>
                          <a:pPr algn="ctr"/>
                          <a:r>
                            <a:rPr lang="en-US" sz="2800" dirty="0" smtClean="0">
                              <a:latin typeface="Arial" panose="020B0604020202020204" pitchFamily="34" charset="0"/>
                              <a:cs typeface="Arial" panose="020B0604020202020204" pitchFamily="34" charset="0"/>
                            </a:rPr>
                            <a:t>Straw length</a:t>
                          </a:r>
                          <a:endParaRPr lang="en-US" sz="2800" dirty="0">
                            <a:latin typeface="Arial" panose="020B0604020202020204" pitchFamily="34" charset="0"/>
                            <a:cs typeface="Arial" panose="020B0604020202020204" pitchFamily="34" charset="0"/>
                          </a:endParaRPr>
                        </a:p>
                      </a:txBody>
                      <a:tcPr/>
                    </a:tc>
                    <a:tc>
                      <a:txBody>
                        <a:bodyPr/>
                        <a:lstStyle/>
                        <a:p>
                          <a:pPr algn="ctr"/>
                          <a:r>
                            <a:rPr lang="en-US" sz="2800" dirty="0" smtClean="0">
                              <a:latin typeface="Arial" panose="020B0604020202020204" pitchFamily="34" charset="0"/>
                              <a:cs typeface="Arial" panose="020B0604020202020204" pitchFamily="34" charset="0"/>
                            </a:rPr>
                            <a:t>10</a:t>
                          </a:r>
                          <a:r>
                            <a:rPr lang="en-US" sz="2800" baseline="0" dirty="0" smtClean="0">
                              <a:latin typeface="Arial" panose="020B0604020202020204" pitchFamily="34" charset="0"/>
                              <a:cs typeface="Arial" panose="020B0604020202020204" pitchFamily="34" charset="0"/>
                            </a:rPr>
                            <a:t> cm</a:t>
                          </a:r>
                          <a:endParaRPr lang="en-US" sz="2800" dirty="0">
                            <a:latin typeface="Arial" panose="020B0604020202020204" pitchFamily="34" charset="0"/>
                            <a:cs typeface="Arial" panose="020B0604020202020204" pitchFamily="34" charset="0"/>
                          </a:endParaRPr>
                        </a:p>
                      </a:txBody>
                      <a:tcPr/>
                    </a:tc>
                  </a:tr>
                  <a:tr h="944880">
                    <a:tc>
                      <a:txBody>
                        <a:bodyPr/>
                        <a:lstStyle/>
                        <a:p>
                          <a:pPr algn="ctr"/>
                          <a:r>
                            <a:rPr lang="en-US" sz="2800" dirty="0" smtClean="0">
                              <a:latin typeface="Arial" panose="020B0604020202020204" pitchFamily="34" charset="0"/>
                              <a:cs typeface="Arial" panose="020B0604020202020204" pitchFamily="34" charset="0"/>
                            </a:rPr>
                            <a:t>Stereo angle</a:t>
                          </a:r>
                          <a:endParaRPr lang="en-US" sz="2800" dirty="0">
                            <a:latin typeface="Arial" panose="020B0604020202020204" pitchFamily="34" charset="0"/>
                            <a:cs typeface="Arial" panose="020B0604020202020204" pitchFamily="34" charset="0"/>
                          </a:endParaRPr>
                        </a:p>
                      </a:txBody>
                      <a:tcPr/>
                    </a:tc>
                    <a:tc>
                      <a:txBody>
                        <a:bodyPr/>
                        <a:lstStyle/>
                        <a:p>
                          <a:endParaRPr lang="en-US"/>
                        </a:p>
                      </a:txBody>
                      <a:tcPr>
                        <a:blipFill rotWithShape="0">
                          <a:blip r:embed="rId7"/>
                          <a:stretch>
                            <a:fillRect l="-100231" t="-434839" r="-924" b="-117419"/>
                          </a:stretch>
                        </a:blipFill>
                      </a:tcPr>
                    </a:tc>
                  </a:tr>
                  <a:tr h="944880">
                    <a:tc>
                      <a:txBody>
                        <a:bodyPr/>
                        <a:lstStyle/>
                        <a:p>
                          <a:pPr algn="ctr"/>
                          <a:r>
                            <a:rPr lang="en-US" sz="2800" noProof="0" dirty="0" smtClean="0">
                              <a:latin typeface="Arial" panose="020B0604020202020204" pitchFamily="34" charset="0"/>
                              <a:cs typeface="Arial" panose="020B0604020202020204" pitchFamily="34" charset="0"/>
                            </a:rPr>
                            <a:t>Operating</a:t>
                          </a:r>
                          <a:r>
                            <a:rPr lang="es-CO" sz="2800" baseline="0" dirty="0" smtClean="0">
                              <a:latin typeface="Arial" panose="020B0604020202020204" pitchFamily="34" charset="0"/>
                              <a:cs typeface="Arial" panose="020B0604020202020204" pitchFamily="34" charset="0"/>
                            </a:rPr>
                            <a:t> </a:t>
                          </a:r>
                          <a:r>
                            <a:rPr lang="en-US" sz="2800" baseline="0" noProof="0" dirty="0" smtClean="0">
                              <a:latin typeface="Arial" panose="020B0604020202020204" pitchFamily="34" charset="0"/>
                              <a:cs typeface="Arial" panose="020B0604020202020204" pitchFamily="34" charset="0"/>
                            </a:rPr>
                            <a:t>Voltage</a:t>
                          </a:r>
                          <a:endParaRPr lang="en-US" sz="2800" noProof="0" dirty="0">
                            <a:latin typeface="Arial" panose="020B0604020202020204" pitchFamily="34" charset="0"/>
                            <a:cs typeface="Arial" panose="020B0604020202020204" pitchFamily="34" charset="0"/>
                          </a:endParaRPr>
                        </a:p>
                      </a:txBody>
                      <a:tcPr/>
                    </a:tc>
                    <a:tc>
                      <a:txBody>
                        <a:bodyPr/>
                        <a:lstStyle/>
                        <a:p>
                          <a:pPr algn="ctr"/>
                          <a:r>
                            <a:rPr lang="es-CO" sz="2800" dirty="0" smtClean="0">
                              <a:latin typeface="Arial" panose="020B0604020202020204" pitchFamily="34" charset="0"/>
                              <a:cs typeface="Arial" panose="020B0604020202020204" pitchFamily="34" charset="0"/>
                            </a:rPr>
                            <a:t>1800 V</a:t>
                          </a:r>
                          <a:endParaRPr lang="en-US" sz="2800" dirty="0">
                            <a:latin typeface="Arial" panose="020B0604020202020204" pitchFamily="34" charset="0"/>
                            <a:cs typeface="Arial" panose="020B0604020202020204" pitchFamily="34" charset="0"/>
                          </a:endParaRPr>
                        </a:p>
                      </a:txBody>
                      <a:tcPr/>
                    </a:tc>
                  </a:tr>
                </a:tbl>
              </a:graphicData>
            </a:graphic>
          </p:graphicFrame>
        </mc:Fallback>
      </mc:AlternateContent>
      <p:sp>
        <p:nvSpPr>
          <p:cNvPr id="29" name="CuadroTexto 28"/>
          <p:cNvSpPr txBox="1"/>
          <p:nvPr/>
        </p:nvSpPr>
        <p:spPr>
          <a:xfrm>
            <a:off x="1199094" y="17416117"/>
            <a:ext cx="6423120" cy="830997"/>
          </a:xfrm>
          <a:prstGeom prst="rect">
            <a:avLst/>
          </a:prstGeom>
          <a:noFill/>
        </p:spPr>
        <p:txBody>
          <a:bodyPr wrap="square" rtlCol="0">
            <a:spAutoFit/>
          </a:bodyPr>
          <a:lstStyle/>
          <a:p>
            <a:r>
              <a:rPr lang="en-US" sz="4800" b="1" dirty="0" smtClean="0">
                <a:latin typeface="Arial" panose="020B0604020202020204" pitchFamily="34" charset="0"/>
                <a:cs typeface="Arial" panose="020B0604020202020204" pitchFamily="34" charset="0"/>
              </a:rPr>
              <a:t>Test Beam June 2015</a:t>
            </a:r>
            <a:endParaRPr lang="en-US" sz="4800" b="1" dirty="0">
              <a:latin typeface="Arial" panose="020B0604020202020204" pitchFamily="34" charset="0"/>
              <a:cs typeface="Arial" panose="020B0604020202020204" pitchFamily="34" charset="0"/>
            </a:endParaRPr>
          </a:p>
        </p:txBody>
      </p:sp>
      <p:sp>
        <p:nvSpPr>
          <p:cNvPr id="44" name="Text Box 5"/>
          <p:cNvSpPr txBox="1">
            <a:spLocks noChangeArrowheads="1"/>
          </p:cNvSpPr>
          <p:nvPr/>
        </p:nvSpPr>
        <p:spPr bwMode="auto">
          <a:xfrm>
            <a:off x="1386520" y="24518297"/>
            <a:ext cx="2439677" cy="571341"/>
          </a:xfrm>
          <a:prstGeom prst="rect">
            <a:avLst/>
          </a:prstGeom>
          <a:solidFill>
            <a:srgbClr val="FFFFFF"/>
          </a:solidFill>
          <a:ln w="9360" cap="flat">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45000" rIns="90000" bIns="45000"/>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5pPr>
            <a:lvl6pPr marL="25146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6pPr>
            <a:lvl7pPr marL="29718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7pPr>
            <a:lvl8pPr marL="34290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8pPr>
            <a:lvl9pPr marL="38862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9pPr>
          </a:lstStyle>
          <a:p>
            <a:pPr marL="0" marR="0" lvl="0" indent="0" defTabSz="449263" eaLnBrk="1" fontAlgn="base" latinLnBrk="0" hangingPunct="1">
              <a:lnSpc>
                <a:spcPct val="100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GB" altLang="en-US" sz="3200" b="0" i="0" u="none" strike="noStrike" kern="0" cap="none" spc="0" normalizeH="0" baseline="0" noProof="0" dirty="0" smtClean="0">
                <a:ln>
                  <a:noFill/>
                </a:ln>
                <a:solidFill>
                  <a:srgbClr val="FF0000"/>
                </a:solidFill>
                <a:effectLst/>
                <a:uLnTx/>
                <a:uFillTx/>
                <a:latin typeface="Arial" panose="020B0604020202020204" pitchFamily="34" charset="0"/>
              </a:rPr>
              <a:t>Motion table</a:t>
            </a:r>
          </a:p>
        </p:txBody>
      </p:sp>
      <p:sp>
        <p:nvSpPr>
          <p:cNvPr id="45" name="Text Box 6"/>
          <p:cNvSpPr txBox="1">
            <a:spLocks noChangeArrowheads="1"/>
          </p:cNvSpPr>
          <p:nvPr/>
        </p:nvSpPr>
        <p:spPr bwMode="auto">
          <a:xfrm>
            <a:off x="4259566" y="24351794"/>
            <a:ext cx="3507248" cy="568248"/>
          </a:xfrm>
          <a:prstGeom prst="rect">
            <a:avLst/>
          </a:prstGeom>
          <a:solidFill>
            <a:srgbClr val="FFFFFF"/>
          </a:solidFill>
          <a:ln w="9360" cap="flat">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45000" rIns="90000" bIns="45000"/>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5pPr>
            <a:lvl6pPr marL="25146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6pPr>
            <a:lvl7pPr marL="29718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7pPr>
            <a:lvl8pPr marL="34290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8pPr>
            <a:lvl9pPr marL="38862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9pPr>
          </a:lstStyle>
          <a:p>
            <a:pPr marL="0" marR="0" lvl="0" indent="0" defTabSz="449263" eaLnBrk="1" fontAlgn="base" latinLnBrk="0" hangingPunct="1">
              <a:lnSpc>
                <a:spcPct val="100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GB" altLang="en-US" sz="3200" b="0" i="0" u="none" strike="noStrike" kern="0" cap="none" spc="0" normalizeH="0" baseline="0" noProof="0" dirty="0" smtClean="0">
                <a:ln>
                  <a:noFill/>
                </a:ln>
                <a:solidFill>
                  <a:srgbClr val="FF0000"/>
                </a:solidFill>
                <a:effectLst/>
                <a:uLnTx/>
                <a:uFillTx/>
                <a:latin typeface="Arial" panose="020B0604020202020204" pitchFamily="34" charset="0"/>
              </a:rPr>
              <a:t>FLOBBER cooling</a:t>
            </a:r>
          </a:p>
        </p:txBody>
      </p:sp>
      <p:sp>
        <p:nvSpPr>
          <p:cNvPr id="46" name="Text Box 7"/>
          <p:cNvSpPr txBox="1">
            <a:spLocks noChangeArrowheads="1"/>
          </p:cNvSpPr>
          <p:nvPr/>
        </p:nvSpPr>
        <p:spPr bwMode="auto">
          <a:xfrm>
            <a:off x="4792206" y="19433179"/>
            <a:ext cx="3323541" cy="550277"/>
          </a:xfrm>
          <a:prstGeom prst="rect">
            <a:avLst/>
          </a:prstGeom>
          <a:solidFill>
            <a:srgbClr val="FFFFFF"/>
          </a:solidFill>
          <a:ln w="9360" cap="flat">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45000" rIns="90000" bIns="45000"/>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5pPr>
            <a:lvl6pPr marL="25146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6pPr>
            <a:lvl7pPr marL="29718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7pPr>
            <a:lvl8pPr marL="34290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8pPr>
            <a:lvl9pPr marL="38862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9pPr>
          </a:lstStyle>
          <a:p>
            <a:pPr marL="0" marR="0" lvl="0" indent="0" defTabSz="449263" eaLnBrk="1" fontAlgn="base" latinLnBrk="0" hangingPunct="1">
              <a:lnSpc>
                <a:spcPct val="100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GB" altLang="en-US" sz="3200" b="0" i="0" u="none" strike="noStrike" kern="0" cap="none" spc="0" normalizeH="0" baseline="0" noProof="0" dirty="0" smtClean="0">
                <a:ln>
                  <a:noFill/>
                </a:ln>
                <a:solidFill>
                  <a:srgbClr val="FF0000"/>
                </a:solidFill>
                <a:effectLst/>
                <a:uLnTx/>
                <a:uFillTx/>
                <a:latin typeface="Arial" panose="020B0604020202020204" pitchFamily="34" charset="0"/>
              </a:rPr>
              <a:t>Vacuum chamber</a:t>
            </a:r>
          </a:p>
        </p:txBody>
      </p:sp>
      <p:sp>
        <p:nvSpPr>
          <p:cNvPr id="47" name="Text Box 8"/>
          <p:cNvSpPr txBox="1">
            <a:spLocks noChangeArrowheads="1"/>
          </p:cNvSpPr>
          <p:nvPr/>
        </p:nvSpPr>
        <p:spPr bwMode="auto">
          <a:xfrm>
            <a:off x="1162437" y="18716389"/>
            <a:ext cx="1443922" cy="510635"/>
          </a:xfrm>
          <a:prstGeom prst="rect">
            <a:avLst/>
          </a:prstGeom>
          <a:solidFill>
            <a:srgbClr val="FFFFFF"/>
          </a:solidFill>
          <a:ln w="9360" cap="flat">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45000" rIns="90000" bIns="45000"/>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5pPr>
            <a:lvl6pPr marL="25146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6pPr>
            <a:lvl7pPr marL="29718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7pPr>
            <a:lvl8pPr marL="34290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8pPr>
            <a:lvl9pPr marL="38862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9pPr>
          </a:lstStyle>
          <a:p>
            <a:pPr marL="0" marR="0" lvl="0" indent="0" defTabSz="449263" eaLnBrk="1" fontAlgn="base" latinLnBrk="0" hangingPunct="1">
              <a:lnSpc>
                <a:spcPct val="100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GB" altLang="en-US" sz="3200" b="0" i="0" u="none" strike="noStrike" kern="0" cap="none" spc="0" normalizeH="0" baseline="0" noProof="0" dirty="0" smtClean="0">
                <a:ln>
                  <a:noFill/>
                </a:ln>
                <a:solidFill>
                  <a:srgbClr val="FF0000"/>
                </a:solidFill>
                <a:effectLst/>
                <a:uLnTx/>
                <a:uFillTx/>
                <a:latin typeface="Arial" panose="020B0604020202020204" pitchFamily="34" charset="0"/>
              </a:rPr>
              <a:t>MWPC</a:t>
            </a:r>
          </a:p>
        </p:txBody>
      </p:sp>
      <p:sp>
        <p:nvSpPr>
          <p:cNvPr id="48" name="Text Box 9"/>
          <p:cNvSpPr txBox="1">
            <a:spLocks noChangeArrowheads="1"/>
          </p:cNvSpPr>
          <p:nvPr/>
        </p:nvSpPr>
        <p:spPr bwMode="auto">
          <a:xfrm>
            <a:off x="3049744" y="18903267"/>
            <a:ext cx="1383255" cy="480993"/>
          </a:xfrm>
          <a:prstGeom prst="rect">
            <a:avLst/>
          </a:prstGeom>
          <a:solidFill>
            <a:srgbClr val="FFFFFF"/>
          </a:solidFill>
          <a:ln w="9360" cap="flat">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45000" rIns="90000" bIns="45000"/>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5pPr>
            <a:lvl6pPr marL="25146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6pPr>
            <a:lvl7pPr marL="29718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7pPr>
            <a:lvl8pPr marL="34290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8pPr>
            <a:lvl9pPr marL="38862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9pPr>
          </a:lstStyle>
          <a:p>
            <a:pPr marL="0" marR="0" lvl="0" indent="0" defTabSz="449263" eaLnBrk="1" fontAlgn="base" latinLnBrk="0" hangingPunct="1">
              <a:lnSpc>
                <a:spcPct val="100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GB" altLang="en-US" sz="3200" b="0" i="0" u="none" strike="noStrike" kern="0" cap="none" spc="0" normalizeH="0" baseline="0" noProof="0" dirty="0" smtClean="0">
                <a:ln>
                  <a:noFill/>
                </a:ln>
                <a:solidFill>
                  <a:srgbClr val="FF0000"/>
                </a:solidFill>
                <a:effectLst/>
                <a:uLnTx/>
                <a:uFillTx/>
                <a:latin typeface="Arial" panose="020B0604020202020204" pitchFamily="34" charset="0"/>
              </a:rPr>
              <a:t>Silicon</a:t>
            </a:r>
          </a:p>
        </p:txBody>
      </p:sp>
      <p:sp>
        <p:nvSpPr>
          <p:cNvPr id="49" name="Text Box 10"/>
          <p:cNvSpPr txBox="1">
            <a:spLocks noChangeArrowheads="1"/>
          </p:cNvSpPr>
          <p:nvPr/>
        </p:nvSpPr>
        <p:spPr bwMode="auto">
          <a:xfrm>
            <a:off x="3774092" y="23475676"/>
            <a:ext cx="1501086" cy="530637"/>
          </a:xfrm>
          <a:prstGeom prst="rect">
            <a:avLst/>
          </a:prstGeom>
          <a:solidFill>
            <a:srgbClr val="FFFFFF"/>
          </a:solidFill>
          <a:ln w="9360" cap="flat">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45000" rIns="90000" bIns="45000"/>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5pPr>
            <a:lvl6pPr marL="25146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6pPr>
            <a:lvl7pPr marL="29718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7pPr>
            <a:lvl8pPr marL="34290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8pPr>
            <a:lvl9pPr marL="38862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9pPr>
          </a:lstStyle>
          <a:p>
            <a:pPr marL="0" marR="0" lvl="0" indent="0" defTabSz="449263" eaLnBrk="1" fontAlgn="base" latinLnBrk="0" hangingPunct="1">
              <a:lnSpc>
                <a:spcPct val="100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GB" altLang="en-US" sz="3200" b="0" i="0" u="none" strike="noStrike" kern="0" cap="none" spc="0" normalizeH="0" baseline="0" noProof="0" dirty="0" smtClean="0">
                <a:ln>
                  <a:noFill/>
                </a:ln>
                <a:solidFill>
                  <a:srgbClr val="FF0000"/>
                </a:solidFill>
                <a:effectLst/>
                <a:uLnTx/>
                <a:uFillTx/>
                <a:latin typeface="Arial" panose="020B0604020202020204" pitchFamily="34" charset="0"/>
              </a:rPr>
              <a:t>Tracker</a:t>
            </a:r>
          </a:p>
        </p:txBody>
      </p:sp>
      <p:sp>
        <p:nvSpPr>
          <p:cNvPr id="50" name="Text Box 11"/>
          <p:cNvSpPr txBox="1">
            <a:spLocks noChangeArrowheads="1"/>
          </p:cNvSpPr>
          <p:nvPr/>
        </p:nvSpPr>
        <p:spPr bwMode="auto">
          <a:xfrm>
            <a:off x="5923374" y="19903210"/>
            <a:ext cx="2013142" cy="572410"/>
          </a:xfrm>
          <a:prstGeom prst="rect">
            <a:avLst/>
          </a:prstGeom>
          <a:solidFill>
            <a:srgbClr val="FFFFFF"/>
          </a:solidFill>
          <a:ln w="9360" cap="flat">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45000" rIns="90000" bIns="45000"/>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5pPr>
            <a:lvl6pPr marL="25146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6pPr>
            <a:lvl7pPr marL="29718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7pPr>
            <a:lvl8pPr marL="34290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8pPr>
            <a:lvl9pPr marL="38862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panose="020B0604020202020204" pitchFamily="34" charset="0"/>
                <a:ea typeface="Droid Sans Fallback" charset="0"/>
                <a:cs typeface="Droid Sans Fallback" charset="0"/>
              </a:defRPr>
            </a:lvl9pPr>
          </a:lstStyle>
          <a:p>
            <a:pPr marL="0" marR="0" lvl="0" indent="0" defTabSz="449263" eaLnBrk="1" fontAlgn="base" latinLnBrk="0" hangingPunct="1">
              <a:lnSpc>
                <a:spcPct val="100000"/>
              </a:lnSpc>
              <a:spcBef>
                <a:spcPct val="0"/>
              </a:spcBef>
              <a:spcAft>
                <a:spcPct val="0"/>
              </a:spcAft>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GB" altLang="en-US" sz="3200" b="0" i="0" u="none" strike="noStrike" kern="0" cap="none" spc="0" normalizeH="0" baseline="0" noProof="0" dirty="0" smtClean="0">
                <a:ln>
                  <a:noFill/>
                </a:ln>
                <a:solidFill>
                  <a:srgbClr val="FF0000"/>
                </a:solidFill>
                <a:effectLst/>
                <a:uLnTx/>
                <a:uFillTx/>
                <a:latin typeface="Arial" panose="020B0604020202020204" pitchFamily="34" charset="0"/>
              </a:rPr>
              <a:t>FLOBBER</a:t>
            </a:r>
          </a:p>
        </p:txBody>
      </p:sp>
      <p:sp>
        <p:nvSpPr>
          <p:cNvPr id="51" name="Line 12"/>
          <p:cNvSpPr>
            <a:spLocks noChangeShapeType="1"/>
          </p:cNvSpPr>
          <p:nvPr/>
        </p:nvSpPr>
        <p:spPr bwMode="auto">
          <a:xfrm>
            <a:off x="1712174" y="19227025"/>
            <a:ext cx="80553" cy="703031"/>
          </a:xfrm>
          <a:prstGeom prst="line">
            <a:avLst/>
          </a:prstGeom>
          <a:noFill/>
          <a:ln w="57150" cap="flat">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defTabSz="449263" fontAlgn="base">
              <a:spcBef>
                <a:spcPct val="0"/>
              </a:spcBef>
              <a:spcAft>
                <a:spcPct val="0"/>
              </a:spcAft>
              <a:buClr>
                <a:srgbClr val="000000"/>
              </a:buClr>
              <a:buSzPct val="100000"/>
              <a:buFont typeface="Times New Roman" panose="02020603050405020304" pitchFamily="18" charset="0"/>
              <a:buNone/>
            </a:pPr>
            <a:endParaRPr lang="en-US" sz="1800" smtClean="0">
              <a:solidFill>
                <a:srgbClr val="FFFFFF"/>
              </a:solidFill>
              <a:latin typeface="Arial" panose="020B0604020202020204" pitchFamily="34" charset="0"/>
            </a:endParaRPr>
          </a:p>
        </p:txBody>
      </p:sp>
      <p:sp>
        <p:nvSpPr>
          <p:cNvPr id="52" name="Line 13"/>
          <p:cNvSpPr>
            <a:spLocks noChangeShapeType="1"/>
          </p:cNvSpPr>
          <p:nvPr/>
        </p:nvSpPr>
        <p:spPr bwMode="auto">
          <a:xfrm flipH="1">
            <a:off x="2963880" y="19392042"/>
            <a:ext cx="457677" cy="643592"/>
          </a:xfrm>
          <a:prstGeom prst="line">
            <a:avLst/>
          </a:prstGeom>
          <a:noFill/>
          <a:ln w="50800" cap="flat">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defTabSz="449263" fontAlgn="base">
              <a:spcBef>
                <a:spcPct val="0"/>
              </a:spcBef>
              <a:spcAft>
                <a:spcPct val="0"/>
              </a:spcAft>
              <a:buClr>
                <a:srgbClr val="000000"/>
              </a:buClr>
              <a:buSzPct val="100000"/>
              <a:buFont typeface="Times New Roman" panose="02020603050405020304" pitchFamily="18" charset="0"/>
              <a:buNone/>
            </a:pPr>
            <a:endParaRPr lang="en-US" sz="1800" smtClean="0">
              <a:solidFill>
                <a:srgbClr val="FFFFFF"/>
              </a:solidFill>
              <a:latin typeface="Arial" panose="020B0604020202020204" pitchFamily="34" charset="0"/>
            </a:endParaRPr>
          </a:p>
        </p:txBody>
      </p:sp>
      <p:sp>
        <p:nvSpPr>
          <p:cNvPr id="53" name="Line 14"/>
          <p:cNvSpPr>
            <a:spLocks noChangeShapeType="1"/>
          </p:cNvSpPr>
          <p:nvPr/>
        </p:nvSpPr>
        <p:spPr bwMode="auto">
          <a:xfrm flipH="1">
            <a:off x="4554187" y="19491825"/>
            <a:ext cx="300038" cy="999187"/>
          </a:xfrm>
          <a:prstGeom prst="line">
            <a:avLst/>
          </a:prstGeom>
          <a:noFill/>
          <a:ln w="50800" cap="flat">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defTabSz="449263" fontAlgn="base">
              <a:spcBef>
                <a:spcPct val="0"/>
              </a:spcBef>
              <a:spcAft>
                <a:spcPct val="0"/>
              </a:spcAft>
              <a:buClr>
                <a:srgbClr val="000000"/>
              </a:buClr>
              <a:buSzPct val="100000"/>
              <a:buFont typeface="Times New Roman" panose="02020603050405020304" pitchFamily="18" charset="0"/>
              <a:buNone/>
            </a:pPr>
            <a:endParaRPr lang="en-US" sz="1800" smtClean="0">
              <a:solidFill>
                <a:srgbClr val="FFFFFF"/>
              </a:solidFill>
              <a:latin typeface="Arial" panose="020B0604020202020204" pitchFamily="34" charset="0"/>
            </a:endParaRPr>
          </a:p>
        </p:txBody>
      </p:sp>
      <p:sp>
        <p:nvSpPr>
          <p:cNvPr id="54" name="Line 15"/>
          <p:cNvSpPr>
            <a:spLocks noChangeShapeType="1"/>
          </p:cNvSpPr>
          <p:nvPr/>
        </p:nvSpPr>
        <p:spPr bwMode="auto">
          <a:xfrm flipH="1">
            <a:off x="5639611" y="20491012"/>
            <a:ext cx="444500" cy="409616"/>
          </a:xfrm>
          <a:prstGeom prst="line">
            <a:avLst/>
          </a:prstGeom>
          <a:noFill/>
          <a:ln w="50800" cap="flat">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defTabSz="449263" fontAlgn="base">
              <a:spcBef>
                <a:spcPct val="0"/>
              </a:spcBef>
              <a:spcAft>
                <a:spcPct val="0"/>
              </a:spcAft>
              <a:buClr>
                <a:srgbClr val="000000"/>
              </a:buClr>
              <a:buSzPct val="100000"/>
              <a:buFont typeface="Times New Roman" panose="02020603050405020304" pitchFamily="18" charset="0"/>
              <a:buNone/>
            </a:pPr>
            <a:endParaRPr lang="en-US" sz="1800" smtClean="0">
              <a:solidFill>
                <a:srgbClr val="FFFFFF"/>
              </a:solidFill>
              <a:latin typeface="Arial" panose="020B0604020202020204" pitchFamily="34" charset="0"/>
            </a:endParaRPr>
          </a:p>
        </p:txBody>
      </p:sp>
      <p:sp>
        <p:nvSpPr>
          <p:cNvPr id="55" name="Line 16"/>
          <p:cNvSpPr>
            <a:spLocks noChangeShapeType="1"/>
          </p:cNvSpPr>
          <p:nvPr/>
        </p:nvSpPr>
        <p:spPr bwMode="auto">
          <a:xfrm flipH="1" flipV="1">
            <a:off x="6862099" y="22380659"/>
            <a:ext cx="157163" cy="1934774"/>
          </a:xfrm>
          <a:prstGeom prst="line">
            <a:avLst/>
          </a:prstGeom>
          <a:noFill/>
          <a:ln w="50800" cap="flat">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defTabSz="449263" fontAlgn="base">
              <a:spcBef>
                <a:spcPct val="0"/>
              </a:spcBef>
              <a:spcAft>
                <a:spcPct val="0"/>
              </a:spcAft>
              <a:buClr>
                <a:srgbClr val="000000"/>
              </a:buClr>
              <a:buSzPct val="100000"/>
              <a:buFont typeface="Times New Roman" panose="02020603050405020304" pitchFamily="18" charset="0"/>
              <a:buNone/>
            </a:pPr>
            <a:endParaRPr lang="en-US" sz="1800" smtClean="0">
              <a:solidFill>
                <a:srgbClr val="FFFFFF"/>
              </a:solidFill>
              <a:latin typeface="Arial" panose="020B0604020202020204" pitchFamily="34" charset="0"/>
            </a:endParaRPr>
          </a:p>
        </p:txBody>
      </p:sp>
      <p:sp>
        <p:nvSpPr>
          <p:cNvPr id="56" name="Line 17"/>
          <p:cNvSpPr>
            <a:spLocks noChangeShapeType="1"/>
          </p:cNvSpPr>
          <p:nvPr/>
        </p:nvSpPr>
        <p:spPr bwMode="auto">
          <a:xfrm flipH="1" flipV="1">
            <a:off x="4533019" y="21655911"/>
            <a:ext cx="157162" cy="1819764"/>
          </a:xfrm>
          <a:prstGeom prst="line">
            <a:avLst/>
          </a:prstGeom>
          <a:noFill/>
          <a:ln w="50800" cap="flat">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defTabSz="449263" fontAlgn="base">
              <a:spcBef>
                <a:spcPct val="0"/>
              </a:spcBef>
              <a:spcAft>
                <a:spcPct val="0"/>
              </a:spcAft>
              <a:buClr>
                <a:srgbClr val="000000"/>
              </a:buClr>
              <a:buSzPct val="100000"/>
              <a:buFont typeface="Times New Roman" panose="02020603050405020304" pitchFamily="18" charset="0"/>
              <a:buNone/>
            </a:pPr>
            <a:endParaRPr lang="en-US" sz="1800" smtClean="0">
              <a:solidFill>
                <a:srgbClr val="FFFFFF"/>
              </a:solidFill>
              <a:latin typeface="Arial" panose="020B0604020202020204" pitchFamily="34" charset="0"/>
            </a:endParaRPr>
          </a:p>
        </p:txBody>
      </p:sp>
      <p:sp>
        <p:nvSpPr>
          <p:cNvPr id="57" name="Line 18"/>
          <p:cNvSpPr>
            <a:spLocks noChangeShapeType="1"/>
          </p:cNvSpPr>
          <p:nvPr/>
        </p:nvSpPr>
        <p:spPr bwMode="auto">
          <a:xfrm flipV="1">
            <a:off x="2361100" y="23584168"/>
            <a:ext cx="672419" cy="934129"/>
          </a:xfrm>
          <a:prstGeom prst="line">
            <a:avLst/>
          </a:prstGeom>
          <a:noFill/>
          <a:ln w="50800" cap="flat">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defTabSz="449263" fontAlgn="base">
              <a:spcBef>
                <a:spcPct val="0"/>
              </a:spcBef>
              <a:spcAft>
                <a:spcPct val="0"/>
              </a:spcAft>
              <a:buClr>
                <a:srgbClr val="000000"/>
              </a:buClr>
              <a:buSzPct val="100000"/>
              <a:buFont typeface="Times New Roman" panose="02020603050405020304" pitchFamily="18" charset="0"/>
              <a:buNone/>
            </a:pPr>
            <a:endParaRPr lang="en-US" sz="1800" smtClean="0">
              <a:solidFill>
                <a:srgbClr val="FFFFFF"/>
              </a:solidFill>
              <a:latin typeface="Arial" panose="020B0604020202020204" pitchFamily="34" charset="0"/>
            </a:endParaRPr>
          </a:p>
        </p:txBody>
      </p:sp>
      <p:sp>
        <p:nvSpPr>
          <p:cNvPr id="59" name="Rectángulo 58"/>
          <p:cNvSpPr/>
          <p:nvPr/>
        </p:nvSpPr>
        <p:spPr>
          <a:xfrm>
            <a:off x="8320098" y="17400334"/>
            <a:ext cx="4495483" cy="4524315"/>
          </a:xfrm>
          <a:prstGeom prst="rect">
            <a:avLst/>
          </a:prstGeom>
        </p:spPr>
        <p:txBody>
          <a:bodyPr wrap="square">
            <a:spAutoFit/>
          </a:bodyPr>
          <a:lstStyle/>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err="1">
                <a:latin typeface="Arial" panose="020B0604020202020204" pitchFamily="34" charset="0"/>
                <a:cs typeface="Arial" panose="020B0604020202020204" pitchFamily="34" charset="0"/>
              </a:rPr>
              <a:t>MTest</a:t>
            </a:r>
            <a:r>
              <a:rPr lang="en-GB" altLang="en-US" sz="3200" dirty="0">
                <a:latin typeface="Arial" panose="020B0604020202020204" pitchFamily="34" charset="0"/>
                <a:cs typeface="Arial" panose="020B0604020202020204" pitchFamily="34" charset="0"/>
              </a:rPr>
              <a:t> (FNAL) </a:t>
            </a: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a:latin typeface="Arial" panose="020B0604020202020204" pitchFamily="34" charset="0"/>
                <a:cs typeface="Arial" panose="020B0604020202020204" pitchFamily="34" charset="0"/>
              </a:rPr>
              <a:t>2 </a:t>
            </a:r>
            <a:r>
              <a:rPr lang="en-GB" altLang="en-US" sz="3200" dirty="0" smtClean="0">
                <a:latin typeface="Arial" panose="020B0604020202020204" pitchFamily="34" charset="0"/>
                <a:cs typeface="Arial" panose="020B0604020202020204" pitchFamily="34" charset="0"/>
              </a:rPr>
              <a:t>weeks</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a:latin typeface="Arial" panose="020B0604020202020204" pitchFamily="34" charset="0"/>
                <a:cs typeface="Arial" panose="020B0604020202020204" pitchFamily="34" charset="0"/>
              </a:rPr>
              <a:t>120 GeV </a:t>
            </a:r>
            <a:r>
              <a:rPr lang="en-GB" altLang="en-US" sz="3200" dirty="0" smtClean="0">
                <a:latin typeface="Arial" panose="020B0604020202020204" pitchFamily="34" charset="0"/>
                <a:cs typeface="Arial" panose="020B0604020202020204" pitchFamily="34" charset="0"/>
              </a:rPr>
              <a:t>protons</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a:latin typeface="Arial" panose="020B0604020202020204" pitchFamily="34" charset="0"/>
                <a:cs typeface="Arial" panose="020B0604020202020204" pitchFamily="34" charset="0"/>
              </a:rPr>
              <a:t>Tracker </a:t>
            </a:r>
            <a:r>
              <a:rPr lang="en-GB" altLang="en-US" sz="3200" dirty="0" smtClean="0">
                <a:latin typeface="Arial" panose="020B0604020202020204" pitchFamily="34" charset="0"/>
                <a:cs typeface="Arial" panose="020B0604020202020204" pitchFamily="34" charset="0"/>
              </a:rPr>
              <a:t>module</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a:latin typeface="Arial" panose="020B0604020202020204" pitchFamily="34" charset="0"/>
                <a:cs typeface="Arial" panose="020B0604020202020204" pitchFamily="34" charset="0"/>
              </a:rPr>
              <a:t>Ar-CO2 &amp; </a:t>
            </a:r>
            <a:r>
              <a:rPr lang="en-GB" altLang="en-US" sz="3200" dirty="0" err="1">
                <a:latin typeface="Arial" panose="020B0604020202020204" pitchFamily="34" charset="0"/>
                <a:cs typeface="Arial" panose="020B0604020202020204" pitchFamily="34" charset="0"/>
              </a:rPr>
              <a:t>Ar</a:t>
            </a:r>
            <a:r>
              <a:rPr lang="en-GB" altLang="en-US" sz="3200" dirty="0">
                <a:latin typeface="Arial" panose="020B0604020202020204" pitchFamily="34" charset="0"/>
                <a:cs typeface="Arial" panose="020B0604020202020204" pitchFamily="34" charset="0"/>
              </a:rPr>
              <a:t>-Ethane</a:t>
            </a:r>
          </a:p>
        </p:txBody>
      </p:sp>
      <mc:AlternateContent xmlns:mc="http://schemas.openxmlformats.org/markup-compatibility/2006" xmlns:a14="http://schemas.microsoft.com/office/drawing/2010/main">
        <mc:Choice Requires="a14">
          <p:sp>
            <p:nvSpPr>
              <p:cNvPr id="61" name="Rectángulo 60"/>
              <p:cNvSpPr/>
              <p:nvPr/>
            </p:nvSpPr>
            <p:spPr>
              <a:xfrm>
                <a:off x="14282718" y="17188465"/>
                <a:ext cx="5682710" cy="963340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a:spAutoFit/>
              </a:bodyPr>
              <a:lstStyle/>
              <a:p>
                <a:pPr algn="ctr">
                  <a:buSzPct val="45000"/>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US" sz="4400" b="1" dirty="0">
                    <a:latin typeface="Arial" panose="020B0604020202020204" pitchFamily="34" charset="0"/>
                    <a:cs typeface="Arial" panose="020B0604020202020204" pitchFamily="34" charset="0"/>
                  </a:rPr>
                  <a:t>High </a:t>
                </a:r>
                <a:r>
                  <a:rPr lang="en-US" sz="4400" b="1" dirty="0" smtClean="0">
                    <a:latin typeface="Arial" panose="020B0604020202020204" pitchFamily="34" charset="0"/>
                    <a:cs typeface="Arial" panose="020B0604020202020204" pitchFamily="34" charset="0"/>
                  </a:rPr>
                  <a:t>Voltage</a:t>
                </a:r>
              </a:p>
              <a:p>
                <a:pPr>
                  <a:buSzPct val="45000"/>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err="1" smtClean="0">
                    <a:latin typeface="Arial" panose="020B0604020202020204" pitchFamily="34" charset="0"/>
                    <a:cs typeface="Arial" panose="020B0604020202020204" pitchFamily="34" charset="0"/>
                  </a:rPr>
                  <a:t>Iseg</a:t>
                </a:r>
                <a:r>
                  <a:rPr lang="en-GB" altLang="en-US" sz="3200" dirty="0" smtClean="0">
                    <a:latin typeface="Arial" panose="020B0604020202020204" pitchFamily="34" charset="0"/>
                    <a:cs typeface="Arial" panose="020B0604020202020204" pitchFamily="34" charset="0"/>
                  </a:rPr>
                  <a:t> EHS 8220p-F</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Switched Mode Power Supply (Supply)</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Low ripple and noise</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Resolution few </a:t>
                </a:r>
                <a:r>
                  <a:rPr lang="en-GB" altLang="en-US" sz="3200" dirty="0" err="1" smtClean="0">
                    <a:latin typeface="Arial" panose="020B0604020202020204" pitchFamily="34" charset="0"/>
                    <a:cs typeface="Arial" panose="020B0604020202020204" pitchFamily="34" charset="0"/>
                  </a:rPr>
                  <a:t>pA</a:t>
                </a: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Remotely controllable via SNMP</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Friendly GUI</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a:latin typeface="Arial" panose="020B0604020202020204" pitchFamily="34" charset="0"/>
                    <a:cs typeface="Arial" panose="020B0604020202020204" pitchFamily="34" charset="0"/>
                  </a:rPr>
                  <a:t>Operated at 1400-1500-1600-1700-1800 </a:t>
                </a:r>
                <a:r>
                  <a:rPr lang="en-GB" altLang="en-US" sz="3200" dirty="0" smtClean="0">
                    <a:latin typeface="Arial" panose="020B0604020202020204" pitchFamily="34" charset="0"/>
                    <a:cs typeface="Arial" panose="020B0604020202020204" pitchFamily="34" charset="0"/>
                  </a:rPr>
                  <a:t>V</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a:latin typeface="Arial" panose="020B0604020202020204" pitchFamily="34" charset="0"/>
                    <a:cs typeface="Arial" panose="020B0604020202020204" pitchFamily="34" charset="0"/>
                  </a:rPr>
                  <a:t>Ramp speed of 5</a:t>
                </a:r>
                <a:r>
                  <a:rPr lang="en-GB" altLang="en-US" sz="3200" dirty="0" smtClean="0">
                    <a:latin typeface="Arial" panose="020B0604020202020204" pitchFamily="34" charset="0"/>
                    <a:cs typeface="Arial" panose="020B0604020202020204" pitchFamily="34" charset="0"/>
                  </a:rPr>
                  <a:t>%</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a:latin typeface="Arial" panose="020B0604020202020204" pitchFamily="34" charset="0"/>
                    <a:cs typeface="Arial" panose="020B0604020202020204" pitchFamily="34" charset="0"/>
                  </a:rPr>
                  <a:t>Current trip of 20 </a:t>
                </a:r>
                <a14:m>
                  <m:oMath xmlns:m="http://schemas.openxmlformats.org/officeDocument/2006/math">
                    <m:r>
                      <a:rPr lang="en-US" altLang="en-US" sz="3200" i="1">
                        <a:latin typeface="Cambria Math" panose="02040503050406030204" pitchFamily="18" charset="0"/>
                      </a:rPr>
                      <m:t>𝜇</m:t>
                    </m:r>
                    <m:r>
                      <a:rPr lang="en-US" altLang="en-US" sz="3200" i="1">
                        <a:latin typeface="Cambria Math" panose="02040503050406030204" pitchFamily="18" charset="0"/>
                      </a:rPr>
                      <m:t>𝐴</m:t>
                    </m:r>
                  </m:oMath>
                </a14:m>
                <a:endParaRPr lang="en-GB" altLang="en-US" sz="3200" dirty="0">
                  <a:latin typeface="Arial" panose="020B0604020202020204" pitchFamily="34" charset="0"/>
                  <a:cs typeface="Arial" panose="020B0604020202020204" pitchFamily="34" charset="0"/>
                </a:endParaRPr>
              </a:p>
            </p:txBody>
          </p:sp>
        </mc:Choice>
        <mc:Fallback xmlns="">
          <p:sp>
            <p:nvSpPr>
              <p:cNvPr id="61" name="Rectángulo 60"/>
              <p:cNvSpPr>
                <a:spLocks noRot="1" noChangeAspect="1" noMove="1" noResize="1" noEditPoints="1" noAdjustHandles="1" noChangeArrowheads="1" noChangeShapeType="1" noTextEdit="1"/>
              </p:cNvSpPr>
              <p:nvPr/>
            </p:nvSpPr>
            <p:spPr>
              <a:xfrm>
                <a:off x="14282718" y="17188465"/>
                <a:ext cx="5682710" cy="9633406"/>
              </a:xfrm>
              <a:prstGeom prst="rect">
                <a:avLst/>
              </a:prstGeom>
              <a:blipFill rotWithShape="0">
                <a:blip r:embed="rId8"/>
                <a:stretch>
                  <a:fillRect l="-215" t="-1392" b="-1139"/>
                </a:stretch>
              </a:blipFill>
              <a:ln>
                <a:noFill/>
              </a:ln>
            </p:spPr>
            <p:txBody>
              <a:bodyPr/>
              <a:lstStyle/>
              <a:p>
                <a:r>
                  <a:rPr lang="en-US">
                    <a:noFill/>
                  </a:rPr>
                  <a:t> </a:t>
                </a:r>
              </a:p>
            </p:txBody>
          </p:sp>
        </mc:Fallback>
      </mc:AlternateContent>
      <p:sp>
        <p:nvSpPr>
          <p:cNvPr id="65" name="Rectángulo 64"/>
          <p:cNvSpPr/>
          <p:nvPr/>
        </p:nvSpPr>
        <p:spPr>
          <a:xfrm>
            <a:off x="1038757" y="27884716"/>
            <a:ext cx="5441354" cy="8463855"/>
          </a:xfrm>
          <a:prstGeom prst="rect">
            <a:avLst/>
          </a:prstGeom>
        </p:spPr>
        <p:txBody>
          <a:bodyPr wrap="square">
            <a:spAutoFit/>
          </a:bodyPr>
          <a:lstStyle/>
          <a:p>
            <a:pPr>
              <a:buSzPct val="45000"/>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US" sz="4800" b="1" dirty="0">
                <a:latin typeface="Arial" panose="020B0604020202020204" pitchFamily="34" charset="0"/>
                <a:cs typeface="Arial" panose="020B0604020202020204" pitchFamily="34" charset="0"/>
              </a:rPr>
              <a:t>Test Beam Data Analysis</a:t>
            </a:r>
          </a:p>
          <a:p>
            <a:pPr>
              <a:buSzPct val="45000"/>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Existing gm2 simulation and analysis software (Geant4/Art, C++, </a:t>
            </a:r>
            <a:r>
              <a:rPr lang="en-GB" altLang="en-US" sz="3200" dirty="0">
                <a:latin typeface="Arial" panose="020B0604020202020204" pitchFamily="34" charset="0"/>
                <a:cs typeface="Arial" panose="020B0604020202020204" pitchFamily="34" charset="0"/>
              </a:rPr>
              <a:t>R</a:t>
            </a:r>
            <a:r>
              <a:rPr lang="en-GB" altLang="en-US" sz="3200" dirty="0" smtClean="0">
                <a:latin typeface="Arial" panose="020B0604020202020204" pitchFamily="34" charset="0"/>
                <a:cs typeface="Arial" panose="020B0604020202020204" pitchFamily="34" charset="0"/>
              </a:rPr>
              <a:t>oot)</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Straw digits hits per layer</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Time Differences between hits by layer</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Hits which are less than 500 ns apart</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Looping for hits in 4 layers</a:t>
            </a:r>
            <a:endParaRPr lang="en-GB" altLang="en-US" sz="3200" dirty="0">
              <a:latin typeface="Arial" panose="020B0604020202020204" pitchFamily="34" charset="0"/>
              <a:cs typeface="Arial" panose="020B0604020202020204" pitchFamily="34" charset="0"/>
            </a:endParaRPr>
          </a:p>
        </p:txBody>
      </p:sp>
      <mc:AlternateContent xmlns:mc="http://schemas.openxmlformats.org/markup-compatibility/2006">
        <mc:Choice xmlns:a14="http://schemas.microsoft.com/office/drawing/2010/main" Requires="a14">
          <p:sp>
            <p:nvSpPr>
              <p:cNvPr id="67" name="Rectángulo 66"/>
              <p:cNvSpPr/>
              <p:nvPr/>
            </p:nvSpPr>
            <p:spPr>
              <a:xfrm>
                <a:off x="30368006" y="28091149"/>
                <a:ext cx="7561324" cy="8710077"/>
              </a:xfrm>
              <a:prstGeom prst="rect">
                <a:avLst/>
              </a:prstGeom>
            </p:spPr>
            <p:txBody>
              <a:bodyPr wrap="square">
                <a:spAutoFit/>
              </a:bodyPr>
              <a:lstStyle/>
              <a:p>
                <a:pPr algn="ctr"/>
                <a:r>
                  <a:rPr lang="en-US" sz="4800" b="1" i="0" dirty="0" smtClean="0">
                    <a:latin typeface="Arial" panose="020B0604020202020204" pitchFamily="34" charset="0"/>
                    <a:cs typeface="Arial" panose="020B0604020202020204" pitchFamily="34" charset="0"/>
                  </a:rPr>
                  <a:t>Results</a:t>
                </a:r>
              </a:p>
              <a:p>
                <a:endParaRPr lang="en-US" sz="3200" b="0" i="0" dirty="0" smtClean="0">
                  <a:latin typeface="Cambria Math" panose="02040503050406030204" pitchFamily="18" charset="0"/>
                </a:endParaRPr>
              </a:p>
              <a:p>
                <a:pPr marL="457200" indent="-457200">
                  <a:buFont typeface="Arial" panose="020B0604020202020204" pitchFamily="34" charset="0"/>
                  <a:buChar char="•"/>
                </a:pPr>
                <a14:m>
                  <m:oMath xmlns:m="http://schemas.openxmlformats.org/officeDocument/2006/math">
                    <m:r>
                      <m:rPr>
                        <m:sty m:val="p"/>
                      </m:rPr>
                      <a:rPr lang="en-US" sz="3200" b="0" i="0" smtClean="0">
                        <a:latin typeface="Cambria Math" panose="02040503050406030204" pitchFamily="18" charset="0"/>
                      </a:rPr>
                      <m:t>Δ</m:t>
                    </m:r>
                    <m:r>
                      <a:rPr lang="en-US" sz="3200" b="0" i="1" smtClean="0">
                        <a:latin typeface="Cambria Math" panose="02040503050406030204" pitchFamily="18" charset="0"/>
                      </a:rPr>
                      <m:t>𝑡</m:t>
                    </m:r>
                    <m:r>
                      <a:rPr lang="en-US" sz="3200">
                        <a:latin typeface="Cambria Math" panose="02040503050406030204" pitchFamily="18" charset="0"/>
                      </a:rPr>
                      <m:t>≈</m:t>
                    </m:r>
                    <m:r>
                      <a:rPr lang="en-US" sz="3200" b="0" i="0" smtClean="0">
                        <a:latin typeface="Cambria Math" panose="02040503050406030204" pitchFamily="18" charset="0"/>
                      </a:rPr>
                      <m:t>0</m:t>
                    </m:r>
                  </m:oMath>
                </a14:m>
                <a:r>
                  <a:rPr lang="en-US" sz="3200" dirty="0" smtClean="0">
                    <a:latin typeface="Arial" panose="020B0604020202020204" pitchFamily="34" charset="0"/>
                    <a:cs typeface="Arial" panose="020B0604020202020204" pitchFamily="34" charset="0"/>
                  </a:rPr>
                  <a:t>	</a:t>
                </a:r>
                <a:r>
                  <a:rPr lang="en-US" sz="3200" dirty="0">
                    <a:latin typeface="Arial" panose="020B0604020202020204" pitchFamily="34" charset="0"/>
                    <a:cs typeface="Arial" panose="020B0604020202020204" pitchFamily="34" charset="0"/>
                  </a:rPr>
                  <a:t> </a:t>
                </a:r>
                <a:r>
                  <a:rPr lang="en-US" sz="3200" dirty="0" smtClean="0">
                    <a:latin typeface="Arial" panose="020B0604020202020204" pitchFamily="34" charset="0"/>
                    <a:cs typeface="Arial" panose="020B0604020202020204" pitchFamily="34" charset="0"/>
                  </a:rPr>
                  <a:t>    Hits are correct.</a:t>
                </a:r>
              </a:p>
              <a:p>
                <a:pPr lvl="1"/>
                <a:endParaRPr lang="en-US" sz="32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3200" dirty="0" smtClean="0">
                    <a:latin typeface="Arial" panose="020B0604020202020204" pitchFamily="34" charset="0"/>
                    <a:cs typeface="Arial" panose="020B0604020202020204" pitchFamily="34" charset="0"/>
                  </a:rPr>
                  <a:t>Gaussian and flat noise fit</a:t>
                </a:r>
              </a:p>
              <a:p>
                <a:pPr marL="457200" indent="-457200">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3200" dirty="0" smtClean="0">
                    <a:latin typeface="Arial" panose="020B0604020202020204" pitchFamily="34" charset="0"/>
                    <a:cs typeface="Arial" panose="020B0604020202020204" pitchFamily="34" charset="0"/>
                  </a:rPr>
                  <a:t>Most are beneath the Gaussian.</a:t>
                </a:r>
              </a:p>
              <a:p>
                <a:pPr marL="457200" indent="-457200">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3200" dirty="0" smtClean="0">
                    <a:latin typeface="Arial" panose="020B0604020202020204" pitchFamily="34" charset="0"/>
                    <a:cs typeface="Arial" panose="020B0604020202020204" pitchFamily="34" charset="0"/>
                  </a:rPr>
                  <a:t>Higher Threshold – Less noise</a:t>
                </a:r>
              </a:p>
              <a:p>
                <a:pPr marL="457200" indent="-457200">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3200" dirty="0" smtClean="0">
                    <a:latin typeface="Arial" panose="020B0604020202020204" pitchFamily="34" charset="0"/>
                    <a:cs typeface="Arial" panose="020B0604020202020204" pitchFamily="34" charset="0"/>
                  </a:rPr>
                  <a:t>Differences between gas unclear</a:t>
                </a:r>
              </a:p>
              <a:p>
                <a:pPr marL="457200" indent="-457200">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3200" dirty="0" smtClean="0">
                    <a:latin typeface="Arial" panose="020B0604020202020204" pitchFamily="34" charset="0"/>
                    <a:cs typeface="Arial" panose="020B0604020202020204" pitchFamily="34" charset="0"/>
                  </a:rPr>
                  <a:t>Still more analysis to do looking more into detail in all the parameters</a:t>
                </a:r>
                <a:r>
                  <a:rPr lang="en-US" sz="3200" dirty="0" smtClean="0">
                    <a:latin typeface="Arial" panose="020B0604020202020204" pitchFamily="34" charset="0"/>
                    <a:cs typeface="Arial" panose="020B0604020202020204" pitchFamily="34" charset="0"/>
                  </a:rPr>
                  <a:t>.</a:t>
                </a:r>
              </a:p>
              <a:p>
                <a:endParaRPr lang="en-US" sz="3200" dirty="0" smtClean="0">
                  <a:latin typeface="Arial" panose="020B0604020202020204" pitchFamily="34" charset="0"/>
                  <a:cs typeface="Arial" panose="020B0604020202020204" pitchFamily="34" charset="0"/>
                </a:endParaRPr>
              </a:p>
              <a:p>
                <a:r>
                  <a:rPr lang="en-US" sz="3200" dirty="0" smtClean="0">
                    <a:latin typeface="Arial" panose="020B0604020202020204" pitchFamily="34" charset="0"/>
                    <a:cs typeface="Arial" panose="020B0604020202020204" pitchFamily="34" charset="0"/>
                  </a:rPr>
                  <a:t>*Readout Electronics Threshold</a:t>
                </a:r>
                <a:endParaRPr lang="en-US" sz="3200" dirty="0" smtClean="0">
                  <a:latin typeface="Arial" panose="020B0604020202020204" pitchFamily="34" charset="0"/>
                  <a:cs typeface="Arial" panose="020B0604020202020204" pitchFamily="34" charset="0"/>
                </a:endParaRPr>
              </a:p>
              <a:p>
                <a:r>
                  <a:rPr lang="en-US" sz="3200" dirty="0" smtClean="0">
                    <a:latin typeface="Arial" panose="020B0604020202020204" pitchFamily="34" charset="0"/>
                    <a:cs typeface="Arial" panose="020B0604020202020204" pitchFamily="34" charset="0"/>
                  </a:rPr>
                  <a:t> </a:t>
                </a:r>
                <a:endParaRPr lang="en-US" sz="3200" dirty="0">
                  <a:latin typeface="Arial" panose="020B0604020202020204" pitchFamily="34" charset="0"/>
                  <a:cs typeface="Arial" panose="020B0604020202020204" pitchFamily="34" charset="0"/>
                </a:endParaRPr>
              </a:p>
            </p:txBody>
          </p:sp>
        </mc:Choice>
        <mc:Fallback>
          <p:sp>
            <p:nvSpPr>
              <p:cNvPr id="67" name="Rectángulo 66"/>
              <p:cNvSpPr>
                <a:spLocks noRot="1" noChangeAspect="1" noMove="1" noResize="1" noEditPoints="1" noAdjustHandles="1" noChangeArrowheads="1" noChangeShapeType="1" noTextEdit="1"/>
              </p:cNvSpPr>
              <p:nvPr/>
            </p:nvSpPr>
            <p:spPr>
              <a:xfrm>
                <a:off x="30368006" y="28091149"/>
                <a:ext cx="7561324" cy="8710077"/>
              </a:xfrm>
              <a:prstGeom prst="rect">
                <a:avLst/>
              </a:prstGeom>
              <a:blipFill rotWithShape="0">
                <a:blip r:embed="rId9"/>
                <a:stretch>
                  <a:fillRect l="-2097" t="-1679" r="-887"/>
                </a:stretch>
              </a:blipFill>
            </p:spPr>
            <p:txBody>
              <a:bodyPr/>
              <a:lstStyle/>
              <a:p>
                <a:r>
                  <a:rPr lang="en-US">
                    <a:noFill/>
                  </a:rPr>
                  <a:t> </a:t>
                </a:r>
              </a:p>
            </p:txBody>
          </p:sp>
        </mc:Fallback>
      </mc:AlternateContent>
      <p:sp>
        <p:nvSpPr>
          <p:cNvPr id="70" name="Rectángulo 69"/>
          <p:cNvSpPr/>
          <p:nvPr/>
        </p:nvSpPr>
        <p:spPr>
          <a:xfrm>
            <a:off x="792747" y="4920542"/>
            <a:ext cx="25191354" cy="3231654"/>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en-US" sz="4400" b="1" dirty="0" smtClean="0"/>
              <a:t>Abstract</a:t>
            </a:r>
            <a:endParaRPr lang="en-US" sz="3200" dirty="0"/>
          </a:p>
          <a:p>
            <a:r>
              <a:rPr lang="en-US" sz="3200" dirty="0" smtClean="0">
                <a:latin typeface="Arial" panose="020B0604020202020204" pitchFamily="34" charset="0"/>
                <a:cs typeface="Arial" panose="020B0604020202020204" pitchFamily="34" charset="0"/>
              </a:rPr>
              <a:t>The Muon g-2 experiment is on the frontier of Particle Physics. Its tracker system is based on Straw Detectors. A prototype of these has been successfully tested in </a:t>
            </a:r>
            <a:r>
              <a:rPr lang="en-US" sz="3200" dirty="0" err="1" smtClean="0">
                <a:latin typeface="Arial" panose="020B0604020202020204" pitchFamily="34" charset="0"/>
                <a:cs typeface="Arial" panose="020B0604020202020204" pitchFamily="34" charset="0"/>
              </a:rPr>
              <a:t>Fermilab</a:t>
            </a:r>
            <a:r>
              <a:rPr lang="es-CO" sz="3200" dirty="0" smtClean="0">
                <a:latin typeface="Arial" panose="020B0604020202020204" pitchFamily="34" charset="0"/>
                <a:cs typeface="Arial" panose="020B0604020202020204" pitchFamily="34" charset="0"/>
              </a:rPr>
              <a:t>’</a:t>
            </a:r>
            <a:r>
              <a:rPr lang="en-US" sz="3200" dirty="0" smtClean="0">
                <a:latin typeface="Arial" panose="020B0604020202020204" pitchFamily="34" charset="0"/>
                <a:cs typeface="Arial" panose="020B0604020202020204" pitchFamily="34" charset="0"/>
              </a:rPr>
              <a:t>s </a:t>
            </a:r>
            <a:r>
              <a:rPr lang="en-US" sz="3200" dirty="0" err="1" smtClean="0">
                <a:latin typeface="Arial" panose="020B0604020202020204" pitchFamily="34" charset="0"/>
                <a:cs typeface="Arial" panose="020B0604020202020204" pitchFamily="34" charset="0"/>
              </a:rPr>
              <a:t>Mtest</a:t>
            </a:r>
            <a:r>
              <a:rPr lang="en-US" sz="3200" dirty="0" smtClean="0">
                <a:latin typeface="Arial" panose="020B0604020202020204" pitchFamily="34" charset="0"/>
                <a:cs typeface="Arial" panose="020B0604020202020204" pitchFamily="34" charset="0"/>
              </a:rPr>
              <a:t> Facility during June 2015. During this test, a High Voltage (HV) supply powered the straws and was operated at different voltages. During the offline analysis of this data, variation of parameters as Threshold, HV, beam rate and type of gas were subject of study. An inverse proportion relation was found between threshold and noise (higher threshold, lower noise) but more detailed analysis is needed for more conclusive results. </a:t>
            </a:r>
            <a:endParaRPr lang="en-US" sz="3200" dirty="0">
              <a:latin typeface="Arial" panose="020B0604020202020204" pitchFamily="34" charset="0"/>
              <a:cs typeface="Arial" panose="020B0604020202020204" pitchFamily="34" charset="0"/>
            </a:endParaRPr>
          </a:p>
        </p:txBody>
      </p:sp>
      <p:pic>
        <p:nvPicPr>
          <p:cNvPr id="72" name="Imagen 7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950031" y="22257496"/>
            <a:ext cx="5567432" cy="4175574"/>
          </a:xfrm>
          <a:prstGeom prst="rect">
            <a:avLst/>
          </a:prstGeom>
        </p:spPr>
      </p:pic>
      <p:pic>
        <p:nvPicPr>
          <p:cNvPr id="73" name="Imagen 7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244833" y="17438345"/>
            <a:ext cx="5124380" cy="3843285"/>
          </a:xfrm>
          <a:prstGeom prst="rect">
            <a:avLst/>
          </a:prstGeom>
        </p:spPr>
      </p:pic>
      <p:sp>
        <p:nvSpPr>
          <p:cNvPr id="74" name="Flecha a la derecha con muesca 73"/>
          <p:cNvSpPr/>
          <p:nvPr/>
        </p:nvSpPr>
        <p:spPr>
          <a:xfrm>
            <a:off x="4726498" y="10306395"/>
            <a:ext cx="978408" cy="484632"/>
          </a:xfrm>
          <a:prstGeom prst="notch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75" name="Rectángulo 74"/>
              <p:cNvSpPr/>
              <p:nvPr/>
            </p:nvSpPr>
            <p:spPr>
              <a:xfrm>
                <a:off x="13170384" y="8467414"/>
                <a:ext cx="12848686" cy="8088873"/>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en-US" sz="4400" b="1" dirty="0" smtClean="0">
                    <a:latin typeface="Arial" panose="020B0604020202020204" pitchFamily="34" charset="0"/>
                    <a:cs typeface="Arial" panose="020B0604020202020204" pitchFamily="34" charset="0"/>
                  </a:rPr>
                  <a:t>Muon G-2</a:t>
                </a:r>
              </a:p>
              <a:p>
                <a:pPr algn="ctr"/>
                <a:endParaRPr lang="en-US" sz="1100" b="1"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G-2 </a:t>
                </a:r>
                <a:r>
                  <a:rPr lang="en-US" sz="3200" dirty="0">
                    <a:latin typeface="Arial" panose="020B0604020202020204" pitchFamily="34" charset="0"/>
                    <a:cs typeface="Arial" panose="020B0604020202020204" pitchFamily="34" charset="0"/>
                  </a:rPr>
                  <a:t>aims to measure </a:t>
                </a:r>
                <a14:m>
                  <m:oMath xmlns:m="http://schemas.openxmlformats.org/officeDocument/2006/math">
                    <m:r>
                      <a:rPr lang="en-US" sz="3200" i="1">
                        <a:latin typeface="Cambria Math" panose="02040503050406030204" pitchFamily="18" charset="0"/>
                      </a:rPr>
                      <m:t>𝑔</m:t>
                    </m:r>
                  </m:oMath>
                </a14:m>
                <a:r>
                  <a:rPr lang="en-US" sz="3200" dirty="0">
                    <a:latin typeface="Arial" panose="020B0604020202020204" pitchFamily="34" charset="0"/>
                    <a:cs typeface="Arial" panose="020B0604020202020204" pitchFamily="34" charset="0"/>
                  </a:rPr>
                  <a:t> of the muon with better precision (140 </a:t>
                </a:r>
                <a:r>
                  <a:rPr lang="en-US" sz="3200" dirty="0" smtClean="0">
                    <a:latin typeface="Arial" panose="020B0604020202020204" pitchFamily="34" charset="0"/>
                    <a:cs typeface="Arial" panose="020B0604020202020204" pitchFamily="34" charset="0"/>
                  </a:rPr>
                  <a:t>ppb) </a:t>
                </a:r>
                <a:r>
                  <a:rPr lang="en-US" sz="3200" dirty="0">
                    <a:latin typeface="Arial" panose="020B0604020202020204" pitchFamily="34" charset="0"/>
                    <a:cs typeface="Arial" panose="020B0604020202020204" pitchFamily="34" charset="0"/>
                  </a:rPr>
                  <a:t>than the previous Brookhaven</a:t>
                </a:r>
                <a:r>
                  <a:rPr lang="es-CO" sz="3200" dirty="0">
                    <a:latin typeface="Arial" panose="020B0604020202020204" pitchFamily="34" charset="0"/>
                    <a:cs typeface="Arial" panose="020B0604020202020204" pitchFamily="34" charset="0"/>
                  </a:rPr>
                  <a:t>’</a:t>
                </a:r>
                <a:r>
                  <a:rPr lang="en-US" sz="3200" dirty="0">
                    <a:latin typeface="Arial" panose="020B0604020202020204" pitchFamily="34" charset="0"/>
                    <a:cs typeface="Arial" panose="020B0604020202020204" pitchFamily="34" charset="0"/>
                  </a:rPr>
                  <a:t>s E821 (</a:t>
                </a:r>
                <a:r>
                  <a:rPr lang="en-US" sz="3200" dirty="0" smtClean="0">
                    <a:latin typeface="Arial" panose="020B0604020202020204" pitchFamily="34" charset="0"/>
                    <a:cs typeface="Arial" panose="020B0604020202020204" pitchFamily="34" charset="0"/>
                  </a:rPr>
                  <a:t>0.7ppb)</a:t>
                </a: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Big Collaboration</a:t>
                </a: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endParaRPr lang="en-US" sz="3200" dirty="0" smtClean="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3200" dirty="0" smtClean="0">
                    <a:latin typeface="Arial" panose="020B0604020202020204" pitchFamily="34" charset="0"/>
                    <a:cs typeface="Arial" panose="020B0604020202020204" pitchFamily="34" charset="0"/>
                  </a:rPr>
                  <a:t>Get clues about physics</a:t>
                </a:r>
                <a:r>
                  <a:rPr lang="en-US" sz="3200" i="1" dirty="0" smtClean="0">
                    <a:latin typeface="Arial" panose="020B0604020202020204" pitchFamily="34" charset="0"/>
                    <a:cs typeface="Arial" panose="020B0604020202020204" pitchFamily="34" charset="0"/>
                  </a:rPr>
                  <a:t> </a:t>
                </a:r>
                <a:r>
                  <a:rPr lang="en-US" sz="3200" i="1" dirty="0">
                    <a:latin typeface="Arial" panose="020B0604020202020204" pitchFamily="34" charset="0"/>
                    <a:cs typeface="Arial" panose="020B0604020202020204" pitchFamily="34" charset="0"/>
                  </a:rPr>
                  <a:t>B</a:t>
                </a:r>
                <a:r>
                  <a:rPr lang="en-US" sz="3200" i="1" dirty="0" smtClean="0">
                    <a:latin typeface="Arial" panose="020B0604020202020204" pitchFamily="34" charset="0"/>
                    <a:cs typeface="Arial" panose="020B0604020202020204" pitchFamily="34" charset="0"/>
                  </a:rPr>
                  <a:t>eyond the Standard Model.</a:t>
                </a:r>
              </a:p>
              <a:p>
                <a:pPr algn="just"/>
                <a:endParaRPr lang="en-US" sz="2000" dirty="0"/>
              </a:p>
            </p:txBody>
          </p:sp>
        </mc:Choice>
        <mc:Fallback>
          <p:sp>
            <p:nvSpPr>
              <p:cNvPr id="75" name="Rectángulo 74"/>
              <p:cNvSpPr>
                <a:spLocks noRot="1" noChangeAspect="1" noMove="1" noResize="1" noEditPoints="1" noAdjustHandles="1" noChangeArrowheads="1" noChangeShapeType="1" noTextEdit="1"/>
              </p:cNvSpPr>
              <p:nvPr/>
            </p:nvSpPr>
            <p:spPr>
              <a:xfrm>
                <a:off x="13170384" y="8467414"/>
                <a:ext cx="12848686" cy="8088873"/>
              </a:xfrm>
              <a:prstGeom prst="rect">
                <a:avLst/>
              </a:prstGeom>
              <a:blipFill rotWithShape="0">
                <a:blip r:embed="rId12"/>
                <a:stretch>
                  <a:fillRect/>
                </a:stretch>
              </a:blipFill>
            </p:spPr>
            <p:txBody>
              <a:bodyPr/>
              <a:lstStyle/>
              <a:p>
                <a:r>
                  <a:rPr lang="en-US">
                    <a:noFill/>
                  </a:rPr>
                  <a:t> </a:t>
                </a:r>
              </a:p>
            </p:txBody>
          </p:sp>
        </mc:Fallback>
      </mc:AlternateContent>
      <p:pic>
        <p:nvPicPr>
          <p:cNvPr id="5" name="Imagen 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3228153" y="41474113"/>
            <a:ext cx="5293439" cy="2084237"/>
          </a:xfrm>
          <a:prstGeom prst="rect">
            <a:avLst/>
          </a:prstGeom>
        </p:spPr>
      </p:pic>
      <p:pic>
        <p:nvPicPr>
          <p:cNvPr id="42" name="Picture 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8904038" y="5055859"/>
            <a:ext cx="6778625" cy="352742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12" name="Imagen 11"/>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82879" y="28606964"/>
            <a:ext cx="1156732" cy="1156732"/>
          </a:xfrm>
          <a:prstGeom prst="rect">
            <a:avLst/>
          </a:prstGeom>
        </p:spPr>
      </p:pic>
      <p:pic>
        <p:nvPicPr>
          <p:cNvPr id="10" name="Imagen 9" descr="C:\Users\sergio\Sync\Universidad\2015-19\3 Poster\collag-storage-ring.jpg"/>
          <p:cNvPicPr/>
          <p:nvPr/>
        </p:nvPicPr>
        <p:blipFill>
          <a:blip r:embed="rId16">
            <a:extLst>
              <a:ext uri="{28A0092B-C50C-407E-A947-70E740481C1C}">
                <a14:useLocalDpi xmlns:a14="http://schemas.microsoft.com/office/drawing/2010/main" val="0"/>
              </a:ext>
            </a:extLst>
          </a:blip>
          <a:srcRect/>
          <a:stretch>
            <a:fillRect/>
          </a:stretch>
        </p:blipFill>
        <p:spPr bwMode="auto">
          <a:xfrm>
            <a:off x="17862369" y="10521543"/>
            <a:ext cx="6216525" cy="4275274"/>
          </a:xfrm>
          <a:prstGeom prst="rect">
            <a:avLst/>
          </a:prstGeom>
          <a:noFill/>
          <a:ln>
            <a:noFill/>
          </a:ln>
        </p:spPr>
      </p:pic>
      <p:sp>
        <p:nvSpPr>
          <p:cNvPr id="63" name="Rectángulo 62"/>
          <p:cNvSpPr/>
          <p:nvPr/>
        </p:nvSpPr>
        <p:spPr>
          <a:xfrm>
            <a:off x="806728" y="36727546"/>
            <a:ext cx="22379844" cy="4062651"/>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GB" sz="8600" dirty="0" smtClean="0"/>
              <a:t>																					</a:t>
            </a:r>
            <a:endParaRPr lang="en-US" sz="8600" dirty="0"/>
          </a:p>
        </p:txBody>
      </p:sp>
      <p:sp>
        <p:nvSpPr>
          <p:cNvPr id="64" name="Rectángulo 63"/>
          <p:cNvSpPr/>
          <p:nvPr/>
        </p:nvSpPr>
        <p:spPr>
          <a:xfrm>
            <a:off x="997821" y="36801226"/>
            <a:ext cx="11817759" cy="3785652"/>
          </a:xfrm>
          <a:prstGeom prst="rect">
            <a:avLst/>
          </a:prstGeom>
        </p:spPr>
        <p:txBody>
          <a:bodyPr wrap="square">
            <a:spAutoFit/>
          </a:bodyPr>
          <a:lstStyle/>
          <a:p>
            <a:pPr>
              <a:buSzPct val="45000"/>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US" sz="4800" b="1" dirty="0" smtClean="0">
                <a:latin typeface="Arial" panose="020B0604020202020204" pitchFamily="34" charset="0"/>
                <a:cs typeface="Arial" panose="020B0604020202020204" pitchFamily="34" charset="0"/>
              </a:rPr>
              <a:t>Conclusions</a:t>
            </a:r>
          </a:p>
          <a:p>
            <a:pPr>
              <a:buSzPct val="45000"/>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Experiment in the frontier of the Standard Model</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Test beam was an opportunity to see collaboration happen</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Operated the HV module and gained knowledge about it.</a:t>
            </a:r>
          </a:p>
        </p:txBody>
      </p:sp>
      <p:pic>
        <p:nvPicPr>
          <p:cNvPr id="23" name="Imagen 22"/>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2397794" y="28386036"/>
            <a:ext cx="5676801" cy="3215693"/>
          </a:xfrm>
          <a:prstGeom prst="rect">
            <a:avLst/>
          </a:prstGeom>
        </p:spPr>
      </p:pic>
      <p:pic>
        <p:nvPicPr>
          <p:cNvPr id="24" name="Imagen 2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6514303" y="28435574"/>
            <a:ext cx="5644814" cy="3215693"/>
          </a:xfrm>
          <a:prstGeom prst="rect">
            <a:avLst/>
          </a:prstGeom>
        </p:spPr>
      </p:pic>
      <p:pic>
        <p:nvPicPr>
          <p:cNvPr id="26" name="Imagen 25"/>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2401080" y="32297788"/>
            <a:ext cx="5550268" cy="3198525"/>
          </a:xfrm>
          <a:prstGeom prst="rect">
            <a:avLst/>
          </a:prstGeom>
        </p:spPr>
      </p:pic>
      <p:pic>
        <p:nvPicPr>
          <p:cNvPr id="27" name="Imagen 26"/>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527446" y="32297289"/>
            <a:ext cx="5608840" cy="3280275"/>
          </a:xfrm>
          <a:prstGeom prst="rect">
            <a:avLst/>
          </a:prstGeom>
        </p:spPr>
      </p:pic>
      <p:sp>
        <p:nvSpPr>
          <p:cNvPr id="28" name="CuadroTexto 27"/>
          <p:cNvSpPr txBox="1"/>
          <p:nvPr/>
        </p:nvSpPr>
        <p:spPr>
          <a:xfrm>
            <a:off x="6644137" y="35591912"/>
            <a:ext cx="11747703" cy="584775"/>
          </a:xfrm>
          <a:prstGeom prst="rect">
            <a:avLst/>
          </a:prstGeom>
          <a:noFill/>
        </p:spPr>
        <p:txBody>
          <a:bodyPr wrap="none" rtlCol="0">
            <a:spAutoFit/>
          </a:bodyPr>
          <a:lstStyle/>
          <a:p>
            <a:r>
              <a:rPr lang="en-GB" sz="3200" dirty="0" smtClean="0">
                <a:latin typeface="Arial" panose="020B0604020202020204" pitchFamily="34" charset="0"/>
                <a:cs typeface="Arial" panose="020B0604020202020204" pitchFamily="34" charset="0"/>
              </a:rPr>
              <a:t>Run 413 </a:t>
            </a:r>
            <a:r>
              <a:rPr lang="en-GB" sz="3200" dirty="0">
                <a:latin typeface="Arial" panose="020B0604020202020204" pitchFamily="34" charset="0"/>
                <a:cs typeface="Arial" panose="020B0604020202020204" pitchFamily="34" charset="0"/>
              </a:rPr>
              <a:t>– </a:t>
            </a:r>
            <a:r>
              <a:rPr lang="en-GB" sz="3200" dirty="0" smtClean="0">
                <a:latin typeface="Arial" panose="020B0604020202020204" pitchFamily="34" charset="0"/>
                <a:cs typeface="Arial" panose="020B0604020202020204" pitchFamily="34" charset="0"/>
              </a:rPr>
              <a:t>Threshold* </a:t>
            </a:r>
            <a:r>
              <a:rPr lang="en-GB" sz="3200" dirty="0" smtClean="0">
                <a:latin typeface="Arial" panose="020B0604020202020204" pitchFamily="34" charset="0"/>
                <a:cs typeface="Arial" panose="020B0604020202020204" pitchFamily="34" charset="0"/>
              </a:rPr>
              <a:t>1000mV – HV 1800 V </a:t>
            </a:r>
            <a:r>
              <a:rPr lang="en-GB" sz="3200" dirty="0">
                <a:latin typeface="Arial" panose="020B0604020202020204" pitchFamily="34" charset="0"/>
                <a:cs typeface="Arial" panose="020B0604020202020204" pitchFamily="34" charset="0"/>
              </a:rPr>
              <a:t>– </a:t>
            </a:r>
            <a:r>
              <a:rPr lang="en-GB" sz="3200" dirty="0" smtClean="0">
                <a:latin typeface="Arial" panose="020B0604020202020204" pitchFamily="34" charset="0"/>
                <a:cs typeface="Arial" panose="020B0604020202020204" pitchFamily="34" charset="0"/>
              </a:rPr>
              <a:t>Beam Rate 100k</a:t>
            </a:r>
            <a:endParaRPr lang="en-US" sz="3200" dirty="0"/>
          </a:p>
        </p:txBody>
      </p:sp>
      <p:sp>
        <p:nvSpPr>
          <p:cNvPr id="30" name="Rectángulo 29"/>
          <p:cNvSpPr/>
          <p:nvPr/>
        </p:nvSpPr>
        <p:spPr>
          <a:xfrm>
            <a:off x="6507070" y="31638824"/>
            <a:ext cx="11656332" cy="584775"/>
          </a:xfrm>
          <a:prstGeom prst="rect">
            <a:avLst/>
          </a:prstGeom>
        </p:spPr>
        <p:txBody>
          <a:bodyPr wrap="none">
            <a:spAutoFit/>
          </a:bodyPr>
          <a:lstStyle/>
          <a:p>
            <a:r>
              <a:rPr lang="en-GB" sz="3200" dirty="0" smtClean="0">
                <a:latin typeface="Arial" panose="020B0604020202020204" pitchFamily="34" charset="0"/>
                <a:cs typeface="Arial" panose="020B0604020202020204" pitchFamily="34" charset="0"/>
              </a:rPr>
              <a:t>Run 405 </a:t>
            </a:r>
            <a:r>
              <a:rPr lang="en-GB" sz="3200" dirty="0">
                <a:latin typeface="Arial" panose="020B0604020202020204" pitchFamily="34" charset="0"/>
                <a:cs typeface="Arial" panose="020B0604020202020204" pitchFamily="34" charset="0"/>
              </a:rPr>
              <a:t>– </a:t>
            </a:r>
            <a:r>
              <a:rPr lang="en-GB" sz="3200" dirty="0" smtClean="0">
                <a:latin typeface="Arial" panose="020B0604020202020204" pitchFamily="34" charset="0"/>
                <a:cs typeface="Arial" panose="020B0604020202020204" pitchFamily="34" charset="0"/>
              </a:rPr>
              <a:t>Threshold* </a:t>
            </a:r>
            <a:r>
              <a:rPr lang="en-GB" sz="3200" dirty="0" smtClean="0">
                <a:latin typeface="Arial" panose="020B0604020202020204" pitchFamily="34" charset="0"/>
                <a:cs typeface="Arial" panose="020B0604020202020204" pitchFamily="34" charset="0"/>
              </a:rPr>
              <a:t>400mV </a:t>
            </a:r>
            <a:r>
              <a:rPr lang="en-GB" sz="3200" dirty="0">
                <a:latin typeface="Arial" panose="020B0604020202020204" pitchFamily="34" charset="0"/>
                <a:cs typeface="Arial" panose="020B0604020202020204" pitchFamily="34" charset="0"/>
              </a:rPr>
              <a:t>– </a:t>
            </a:r>
            <a:r>
              <a:rPr lang="en-GB" sz="3200" dirty="0" smtClean="0">
                <a:latin typeface="Arial" panose="020B0604020202020204" pitchFamily="34" charset="0"/>
                <a:cs typeface="Arial" panose="020B0604020202020204" pitchFamily="34" charset="0"/>
              </a:rPr>
              <a:t>HV 1800 V – Beam Rate 100k</a:t>
            </a:r>
            <a:endParaRPr lang="en-US" sz="3200" dirty="0"/>
          </a:p>
        </p:txBody>
      </p:sp>
      <p:pic>
        <p:nvPicPr>
          <p:cNvPr id="31" name="Imagen 30"/>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8496334" y="32405878"/>
            <a:ext cx="5575667" cy="3237733"/>
          </a:xfrm>
          <a:prstGeom prst="rect">
            <a:avLst/>
          </a:prstGeom>
        </p:spPr>
      </p:pic>
      <p:sp>
        <p:nvSpPr>
          <p:cNvPr id="32" name="CuadroTexto 31"/>
          <p:cNvSpPr txBox="1"/>
          <p:nvPr/>
        </p:nvSpPr>
        <p:spPr>
          <a:xfrm>
            <a:off x="18408995" y="35632592"/>
            <a:ext cx="11520077" cy="584775"/>
          </a:xfrm>
          <a:prstGeom prst="rect">
            <a:avLst/>
          </a:prstGeom>
          <a:noFill/>
        </p:spPr>
        <p:txBody>
          <a:bodyPr wrap="none" rtlCol="0">
            <a:spAutoFit/>
          </a:bodyPr>
          <a:lstStyle/>
          <a:p>
            <a:r>
              <a:rPr lang="en-US" sz="3200" dirty="0" smtClean="0">
                <a:latin typeface="Arial" panose="020B0604020202020204" pitchFamily="34" charset="0"/>
                <a:cs typeface="Arial" panose="020B0604020202020204" pitchFamily="34" charset="0"/>
              </a:rPr>
              <a:t>Run 340 </a:t>
            </a:r>
            <a:r>
              <a:rPr lang="en-US" sz="3200" dirty="0">
                <a:latin typeface="Arial" panose="020B0604020202020204" pitchFamily="34" charset="0"/>
                <a:cs typeface="Arial" panose="020B0604020202020204" pitchFamily="34" charset="0"/>
              </a:rPr>
              <a:t>– </a:t>
            </a:r>
            <a:r>
              <a:rPr lang="en-US" sz="3200" dirty="0" smtClean="0">
                <a:latin typeface="Arial" panose="020B0604020202020204" pitchFamily="34" charset="0"/>
                <a:cs typeface="Arial" panose="020B0604020202020204" pitchFamily="34" charset="0"/>
              </a:rPr>
              <a:t>Threshold* </a:t>
            </a:r>
            <a:r>
              <a:rPr lang="en-US" sz="3200" dirty="0" smtClean="0">
                <a:latin typeface="Arial" panose="020B0604020202020204" pitchFamily="34" charset="0"/>
                <a:cs typeface="Arial" panose="020B0604020202020204" pitchFamily="34" charset="0"/>
              </a:rPr>
              <a:t>1200mV – HV 1600 V – Beam Rate 10k</a:t>
            </a:r>
            <a:endParaRPr lang="en-US" sz="3200" dirty="0">
              <a:latin typeface="Arial" panose="020B0604020202020204" pitchFamily="34" charset="0"/>
              <a:cs typeface="Arial" panose="020B0604020202020204" pitchFamily="34" charset="0"/>
            </a:endParaRPr>
          </a:p>
        </p:txBody>
      </p:sp>
      <p:pic>
        <p:nvPicPr>
          <p:cNvPr id="33" name="Imagen 32"/>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3965319" y="28546893"/>
            <a:ext cx="5651361" cy="3076151"/>
          </a:xfrm>
          <a:prstGeom prst="rect">
            <a:avLst/>
          </a:prstGeom>
        </p:spPr>
      </p:pic>
      <p:pic>
        <p:nvPicPr>
          <p:cNvPr id="34" name="Imagen 33"/>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18313272" y="28579485"/>
            <a:ext cx="5530394" cy="3041353"/>
          </a:xfrm>
          <a:prstGeom prst="rect">
            <a:avLst/>
          </a:prstGeom>
        </p:spPr>
      </p:pic>
      <p:sp>
        <p:nvSpPr>
          <p:cNvPr id="35" name="Rectángulo 34"/>
          <p:cNvSpPr/>
          <p:nvPr/>
        </p:nvSpPr>
        <p:spPr>
          <a:xfrm>
            <a:off x="18584979" y="31730205"/>
            <a:ext cx="11344093" cy="584775"/>
          </a:xfrm>
          <a:prstGeom prst="rect">
            <a:avLst/>
          </a:prstGeom>
        </p:spPr>
        <p:txBody>
          <a:bodyPr wrap="square">
            <a:spAutoFit/>
          </a:bodyPr>
          <a:lstStyle/>
          <a:p>
            <a:r>
              <a:rPr lang="en-US" sz="3200" dirty="0" smtClean="0">
                <a:latin typeface="Arial" panose="020B0604020202020204" pitchFamily="34" charset="0"/>
                <a:cs typeface="Arial" panose="020B0604020202020204" pitchFamily="34" charset="0"/>
              </a:rPr>
              <a:t>Run 314 </a:t>
            </a:r>
            <a:r>
              <a:rPr lang="en-US" sz="3200" dirty="0">
                <a:latin typeface="Arial" panose="020B0604020202020204" pitchFamily="34" charset="0"/>
                <a:cs typeface="Arial" panose="020B0604020202020204" pitchFamily="34" charset="0"/>
              </a:rPr>
              <a:t>– </a:t>
            </a:r>
            <a:r>
              <a:rPr lang="en-US" sz="3200" dirty="0" smtClean="0">
                <a:latin typeface="Arial" panose="020B0604020202020204" pitchFamily="34" charset="0"/>
                <a:cs typeface="Arial" panose="020B0604020202020204" pitchFamily="34" charset="0"/>
              </a:rPr>
              <a:t>Threshold* </a:t>
            </a:r>
            <a:r>
              <a:rPr lang="en-US" sz="3200" dirty="0" smtClean="0">
                <a:latin typeface="Arial" panose="020B0604020202020204" pitchFamily="34" charset="0"/>
                <a:cs typeface="Arial" panose="020B0604020202020204" pitchFamily="34" charset="0"/>
              </a:rPr>
              <a:t>300mV </a:t>
            </a:r>
            <a:r>
              <a:rPr lang="en-US" sz="3200" dirty="0">
                <a:latin typeface="Arial" panose="020B0604020202020204" pitchFamily="34" charset="0"/>
                <a:cs typeface="Arial" panose="020B0604020202020204" pitchFamily="34" charset="0"/>
              </a:rPr>
              <a:t>– </a:t>
            </a:r>
            <a:r>
              <a:rPr lang="en-US" sz="3200" dirty="0" smtClean="0">
                <a:latin typeface="Arial" panose="020B0604020202020204" pitchFamily="34" charset="0"/>
                <a:cs typeface="Arial" panose="020B0604020202020204" pitchFamily="34" charset="0"/>
              </a:rPr>
              <a:t>HV 1500 V – Beam Rate 10k</a:t>
            </a:r>
            <a:endParaRPr lang="en-US" sz="3200" dirty="0">
              <a:latin typeface="Arial" panose="020B0604020202020204" pitchFamily="34" charset="0"/>
              <a:cs typeface="Arial" panose="020B0604020202020204" pitchFamily="34" charset="0"/>
            </a:endParaRPr>
          </a:p>
        </p:txBody>
      </p:sp>
      <p:sp>
        <p:nvSpPr>
          <p:cNvPr id="36" name="CuadroTexto 35"/>
          <p:cNvSpPr txBox="1"/>
          <p:nvPr/>
        </p:nvSpPr>
        <p:spPr>
          <a:xfrm>
            <a:off x="10156755" y="27824920"/>
            <a:ext cx="4304383" cy="584775"/>
          </a:xfrm>
          <a:prstGeom prst="rect">
            <a:avLst/>
          </a:prstGeom>
          <a:noFill/>
        </p:spPr>
        <p:txBody>
          <a:bodyPr wrap="none" rtlCol="0">
            <a:spAutoFit/>
          </a:bodyPr>
          <a:lstStyle/>
          <a:p>
            <a:r>
              <a:rPr lang="en-US" sz="3200" b="1" u="sng" dirty="0" err="1" smtClean="0">
                <a:latin typeface="Arial" panose="020B0604020202020204" pitchFamily="34" charset="0"/>
                <a:cs typeface="Arial" panose="020B0604020202020204" pitchFamily="34" charset="0"/>
              </a:rPr>
              <a:t>Argon:Ethane</a:t>
            </a:r>
            <a:r>
              <a:rPr lang="en-US" sz="3200" dirty="0" smtClean="0">
                <a:latin typeface="Arial" panose="020B0604020202020204" pitchFamily="34" charset="0"/>
                <a:cs typeface="Arial" panose="020B0604020202020204" pitchFamily="34" charset="0"/>
              </a:rPr>
              <a:t> (50:50)</a:t>
            </a:r>
            <a:endParaRPr lang="en-US" sz="3200" dirty="0">
              <a:latin typeface="Arial" panose="020B0604020202020204" pitchFamily="34" charset="0"/>
              <a:cs typeface="Arial" panose="020B0604020202020204" pitchFamily="34" charset="0"/>
            </a:endParaRPr>
          </a:p>
        </p:txBody>
      </p:sp>
      <p:sp>
        <p:nvSpPr>
          <p:cNvPr id="37" name="CuadroTexto 36"/>
          <p:cNvSpPr txBox="1"/>
          <p:nvPr/>
        </p:nvSpPr>
        <p:spPr>
          <a:xfrm>
            <a:off x="22560451" y="27843477"/>
            <a:ext cx="3712876" cy="584775"/>
          </a:xfrm>
          <a:prstGeom prst="rect">
            <a:avLst/>
          </a:prstGeom>
          <a:noFill/>
        </p:spPr>
        <p:txBody>
          <a:bodyPr wrap="none" rtlCol="0">
            <a:spAutoFit/>
          </a:bodyPr>
          <a:lstStyle/>
          <a:p>
            <a:r>
              <a:rPr lang="en-US" sz="3200" b="1" u="sng" dirty="0" smtClean="0">
                <a:latin typeface="Arial" panose="020B0604020202020204" pitchFamily="34" charset="0"/>
                <a:cs typeface="Arial" panose="020B0604020202020204" pitchFamily="34" charset="0"/>
              </a:rPr>
              <a:t>Argon:Co2</a:t>
            </a:r>
            <a:r>
              <a:rPr lang="en-US" sz="3200" dirty="0" smtClean="0">
                <a:latin typeface="Arial" panose="020B0604020202020204" pitchFamily="34" charset="0"/>
                <a:cs typeface="Arial" panose="020B0604020202020204" pitchFamily="34" charset="0"/>
              </a:rPr>
              <a:t> (80:20)</a:t>
            </a:r>
            <a:endParaRPr lang="en-US" sz="3200" dirty="0">
              <a:latin typeface="Arial" panose="020B0604020202020204" pitchFamily="34" charset="0"/>
              <a:cs typeface="Arial" panose="020B0604020202020204" pitchFamily="34" charset="0"/>
            </a:endParaRPr>
          </a:p>
        </p:txBody>
      </p:sp>
      <p:sp>
        <p:nvSpPr>
          <p:cNvPr id="77" name="Flecha a la derecha con muesca 76"/>
          <p:cNvSpPr/>
          <p:nvPr/>
        </p:nvSpPr>
        <p:spPr>
          <a:xfrm>
            <a:off x="32271993" y="29375977"/>
            <a:ext cx="978408" cy="484632"/>
          </a:xfrm>
          <a:prstGeom prst="notch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8" name="Rectángulo 77"/>
              <p:cNvSpPr/>
              <p:nvPr/>
            </p:nvSpPr>
            <p:spPr>
              <a:xfrm>
                <a:off x="12404393" y="37191551"/>
                <a:ext cx="10782180" cy="4031873"/>
              </a:xfrm>
              <a:prstGeom prst="rect">
                <a:avLst/>
              </a:prstGeom>
            </p:spPr>
            <p:txBody>
              <a:bodyPr wrap="square">
                <a:spAutoFit/>
              </a:bodyPr>
              <a:lstStyle/>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The time differences between straw layers</a:t>
                </a:r>
                <a:r>
                  <a:rPr lang="en-US" sz="3200" dirty="0"/>
                  <a:t> </a:t>
                </a:r>
                <a14:m>
                  <m:oMath xmlns:m="http://schemas.openxmlformats.org/officeDocument/2006/math">
                    <m:r>
                      <a:rPr lang="en-US" sz="3200">
                        <a:latin typeface="Cambria Math" panose="02040503050406030204" pitchFamily="18" charset="0"/>
                      </a:rPr>
                      <m:t>≈0</m:t>
                    </m:r>
                  </m:oMath>
                </a14:m>
                <a:r>
                  <a:rPr lang="en-GB" altLang="en-US" sz="3200" dirty="0" smtClean="0">
                    <a:latin typeface="Arial" panose="020B0604020202020204" pitchFamily="34" charset="0"/>
                    <a:cs typeface="Arial" panose="020B0604020202020204" pitchFamily="34" charset="0"/>
                  </a:rPr>
                  <a:t>. The hits registered by the straws represent the reality. </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The higher threshold, the less noise.</a:t>
                </a: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a:p>
                <a:pPr marL="298450" indent="-298450">
                  <a:buSzPct val="45000"/>
                  <a:buFont typeface="Wingdings" panose="05000000000000000000" pitchFamily="2" charset="2"/>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GB" altLang="en-US" sz="3200" dirty="0" smtClean="0">
                    <a:latin typeface="Arial" panose="020B0604020202020204" pitchFamily="34" charset="0"/>
                    <a:cs typeface="Arial" panose="020B0604020202020204" pitchFamily="34" charset="0"/>
                  </a:rPr>
                  <a:t>There is still analysis to be done.</a:t>
                </a:r>
                <a:endParaRPr lang="en-GB" altLang="en-US" sz="3200" dirty="0">
                  <a:latin typeface="Arial" panose="020B0604020202020204" pitchFamily="34" charset="0"/>
                  <a:cs typeface="Arial" panose="020B0604020202020204" pitchFamily="34" charset="0"/>
                </a:endParaRPr>
              </a:p>
              <a:p>
                <a:pPr marL="457200" indent="-457200">
                  <a:buSzPct val="45000"/>
                  <a:buFont typeface="Arial" panose="020B0604020202020204" pitchFamily="34" charset="0"/>
                  <a:buChar char="•"/>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US" sz="3200" dirty="0">
                  <a:latin typeface="Arial" panose="020B0604020202020204" pitchFamily="34" charset="0"/>
                  <a:cs typeface="Arial" panose="020B0604020202020204" pitchFamily="34" charset="0"/>
                </a:endParaRPr>
              </a:p>
            </p:txBody>
          </p:sp>
        </mc:Choice>
        <mc:Fallback xmlns="">
          <p:sp>
            <p:nvSpPr>
              <p:cNvPr id="78" name="Rectángulo 77"/>
              <p:cNvSpPr>
                <a:spLocks noRot="1" noChangeAspect="1" noMove="1" noResize="1" noEditPoints="1" noAdjustHandles="1" noChangeArrowheads="1" noChangeShapeType="1" noTextEdit="1"/>
              </p:cNvSpPr>
              <p:nvPr/>
            </p:nvSpPr>
            <p:spPr>
              <a:xfrm>
                <a:off x="12404393" y="37191551"/>
                <a:ext cx="10782180" cy="4031873"/>
              </a:xfrm>
              <a:prstGeom prst="rect">
                <a:avLst/>
              </a:prstGeom>
              <a:blipFill rotWithShape="0">
                <a:blip r:embed="rId24"/>
                <a:stretch>
                  <a:fillRect l="-113"/>
                </a:stretch>
              </a:blipFill>
            </p:spPr>
            <p:txBody>
              <a:bodyPr/>
              <a:lstStyle/>
              <a:p>
                <a:r>
                  <a:rPr lang="en-US">
                    <a:noFill/>
                  </a:rPr>
                  <a:t> </a:t>
                </a:r>
              </a:p>
            </p:txBody>
          </p:sp>
        </mc:Fallback>
      </mc:AlternateContent>
      <p:sp>
        <p:nvSpPr>
          <p:cNvPr id="79" name="Rectángulo 78"/>
          <p:cNvSpPr/>
          <p:nvPr/>
        </p:nvSpPr>
        <p:spPr>
          <a:xfrm>
            <a:off x="23377665" y="36764460"/>
            <a:ext cx="14504621" cy="4031873"/>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GB" sz="5400" dirty="0" smtClean="0"/>
              <a:t>																								</a:t>
            </a:r>
          </a:p>
          <a:p>
            <a:endParaRPr lang="en-US" sz="4000" dirty="0"/>
          </a:p>
        </p:txBody>
      </p:sp>
      <p:sp>
        <p:nvSpPr>
          <p:cNvPr id="80" name="Rectángulo 79"/>
          <p:cNvSpPr/>
          <p:nvPr/>
        </p:nvSpPr>
        <p:spPr>
          <a:xfrm>
            <a:off x="23466834" y="36829267"/>
            <a:ext cx="6582893" cy="4370427"/>
          </a:xfrm>
          <a:prstGeom prst="rect">
            <a:avLst/>
          </a:prstGeom>
        </p:spPr>
        <p:txBody>
          <a:bodyPr wrap="square">
            <a:spAutoFit/>
          </a:bodyPr>
          <a:lstStyle/>
          <a:p>
            <a:pPr>
              <a:buSzPct val="45000"/>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US" altLang="en-US" sz="3600" b="1" dirty="0" smtClean="0">
                <a:latin typeface="Arial" panose="020B0604020202020204" pitchFamily="34" charset="0"/>
                <a:cs typeface="Arial" panose="020B0604020202020204" pitchFamily="34" charset="0"/>
              </a:rPr>
              <a:t>References</a:t>
            </a:r>
          </a:p>
          <a:p>
            <a:pPr marL="457200" indent="-457200">
              <a:buFont typeface="Arial" panose="020B0604020202020204" pitchFamily="34" charset="0"/>
              <a:buChar char="•"/>
            </a:pPr>
            <a:r>
              <a:rPr lang="en-US" sz="2800" dirty="0" smtClean="0">
                <a:latin typeface="Arial" panose="020B0604020202020204" pitchFamily="34" charset="0"/>
                <a:cs typeface="Arial" panose="020B0604020202020204" pitchFamily="34" charset="0"/>
              </a:rPr>
              <a:t>"</a:t>
            </a:r>
            <a:r>
              <a:rPr lang="en-US" sz="2600" dirty="0" smtClean="0">
                <a:latin typeface="Arial" panose="020B0604020202020204" pitchFamily="34" charset="0"/>
                <a:cs typeface="Arial" panose="020B0604020202020204" pitchFamily="34" charset="0"/>
              </a:rPr>
              <a:t>Muon G – 2 Technical Design Report." Fermi National Accelerator Laboratory, 15 June 2015. Web. 26 June 2015.</a:t>
            </a:r>
          </a:p>
          <a:p>
            <a:pPr marL="457200" indent="-457200">
              <a:buFont typeface="Arial" panose="020B0604020202020204" pitchFamily="34" charset="0"/>
              <a:buChar char="•"/>
            </a:pPr>
            <a:endParaRPr lang="en-US" sz="26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600" dirty="0" smtClean="0">
                <a:latin typeface="Arial" panose="020B0604020202020204" pitchFamily="34" charset="0"/>
                <a:cs typeface="Arial" panose="020B0604020202020204" pitchFamily="34" charset="0"/>
              </a:rPr>
              <a:t>Li, Liang. "Muon G-2 Experiment at </a:t>
            </a:r>
            <a:r>
              <a:rPr lang="en-US" sz="2600" dirty="0" err="1" smtClean="0">
                <a:latin typeface="Arial" panose="020B0604020202020204" pitchFamily="34" charset="0"/>
                <a:cs typeface="Arial" panose="020B0604020202020204" pitchFamily="34" charset="0"/>
              </a:rPr>
              <a:t>Fermilab</a:t>
            </a:r>
            <a:r>
              <a:rPr lang="en-US" sz="2600" dirty="0" smtClean="0">
                <a:latin typeface="Arial" panose="020B0604020202020204" pitchFamily="34" charset="0"/>
                <a:cs typeface="Arial" panose="020B0604020202020204" pitchFamily="34" charset="0"/>
              </a:rPr>
              <a:t>." Shanghai Jiao Tong University, 5 June 2013. Web. 15 June 2015.</a:t>
            </a:r>
          </a:p>
          <a:p>
            <a:pPr>
              <a:buSzPct val="45000"/>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p:txBody>
      </p:sp>
      <p:pic>
        <p:nvPicPr>
          <p:cNvPr id="38" name="Imagen 37"/>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19454117" y="22399181"/>
            <a:ext cx="6159139" cy="3681361"/>
          </a:xfrm>
          <a:prstGeom prst="rect">
            <a:avLst/>
          </a:prstGeom>
        </p:spPr>
      </p:pic>
      <p:pic>
        <p:nvPicPr>
          <p:cNvPr id="39" name="Imagen 38" title="Straw Prototype - 4 layers of straws"/>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7973531" y="20078956"/>
            <a:ext cx="8150242" cy="6112682"/>
          </a:xfrm>
          <a:prstGeom prst="rect">
            <a:avLst/>
          </a:prstGeom>
        </p:spPr>
      </p:pic>
      <p:cxnSp>
        <p:nvCxnSpPr>
          <p:cNvPr id="41" name="Conector recto 40"/>
          <p:cNvCxnSpPr/>
          <p:nvPr/>
        </p:nvCxnSpPr>
        <p:spPr>
          <a:xfrm>
            <a:off x="33074483" y="20102796"/>
            <a:ext cx="717658" cy="6062393"/>
          </a:xfrm>
          <a:prstGeom prst="line">
            <a:avLst/>
          </a:prstGeom>
          <a:ln w="50800"/>
        </p:spPr>
        <p:style>
          <a:lnRef idx="2">
            <a:schemeClr val="accent1"/>
          </a:lnRef>
          <a:fillRef idx="0">
            <a:schemeClr val="accent1"/>
          </a:fillRef>
          <a:effectRef idx="1">
            <a:schemeClr val="accent1"/>
          </a:effectRef>
          <a:fontRef idx="minor">
            <a:schemeClr val="tx1"/>
          </a:fontRef>
        </p:style>
      </p:cxnSp>
      <p:cxnSp>
        <p:nvCxnSpPr>
          <p:cNvPr id="83" name="Conector recto 82"/>
          <p:cNvCxnSpPr/>
          <p:nvPr/>
        </p:nvCxnSpPr>
        <p:spPr>
          <a:xfrm flipH="1">
            <a:off x="34489074" y="20102796"/>
            <a:ext cx="642879" cy="5167558"/>
          </a:xfrm>
          <a:prstGeom prst="line">
            <a:avLst/>
          </a:prstGeom>
          <a:ln w="50800">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85" name="Conector recto 84"/>
          <p:cNvCxnSpPr/>
          <p:nvPr/>
        </p:nvCxnSpPr>
        <p:spPr>
          <a:xfrm>
            <a:off x="33697484" y="20093419"/>
            <a:ext cx="740423" cy="6071770"/>
          </a:xfrm>
          <a:prstGeom prst="line">
            <a:avLst/>
          </a:prstGeom>
          <a:ln w="50800">
            <a:solidFill>
              <a:schemeClr val="accent1"/>
            </a:solidFill>
          </a:ln>
        </p:spPr>
        <p:style>
          <a:lnRef idx="2">
            <a:schemeClr val="accent2"/>
          </a:lnRef>
          <a:fillRef idx="0">
            <a:schemeClr val="accent2"/>
          </a:fillRef>
          <a:effectRef idx="1">
            <a:schemeClr val="accent2"/>
          </a:effectRef>
          <a:fontRef idx="minor">
            <a:schemeClr val="tx1"/>
          </a:fontRef>
        </p:style>
      </p:cxnSp>
      <p:cxnSp>
        <p:nvCxnSpPr>
          <p:cNvPr id="87" name="Conector recto 86"/>
          <p:cNvCxnSpPr/>
          <p:nvPr/>
        </p:nvCxnSpPr>
        <p:spPr>
          <a:xfrm flipH="1">
            <a:off x="35001745" y="20093419"/>
            <a:ext cx="908384" cy="6074755"/>
          </a:xfrm>
          <a:prstGeom prst="line">
            <a:avLst/>
          </a:prstGeom>
          <a:ln w="50800"/>
        </p:spPr>
        <p:style>
          <a:lnRef idx="2">
            <a:schemeClr val="accent2"/>
          </a:lnRef>
          <a:fillRef idx="0">
            <a:schemeClr val="accent2"/>
          </a:fillRef>
          <a:effectRef idx="1">
            <a:schemeClr val="accent2"/>
          </a:effectRef>
          <a:fontRef idx="minor">
            <a:schemeClr val="tx1"/>
          </a:fontRef>
        </p:style>
      </p:cxnSp>
      <p:cxnSp>
        <p:nvCxnSpPr>
          <p:cNvPr id="92" name="Conector recto de flecha 91"/>
          <p:cNvCxnSpPr/>
          <p:nvPr/>
        </p:nvCxnSpPr>
        <p:spPr>
          <a:xfrm>
            <a:off x="30049727" y="23854654"/>
            <a:ext cx="3332486" cy="2016918"/>
          </a:xfrm>
          <a:prstGeom prst="straightConnector1">
            <a:avLst/>
          </a:prstGeom>
          <a:ln w="50800">
            <a:solidFill>
              <a:srgbClr val="FF0000"/>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93" name="CuadroTexto 92"/>
          <p:cNvSpPr txBox="1"/>
          <p:nvPr/>
        </p:nvSpPr>
        <p:spPr>
          <a:xfrm rot="1800000">
            <a:off x="29894933" y="23628576"/>
            <a:ext cx="3656896" cy="584775"/>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3200" dirty="0" smtClean="0">
                <a:solidFill>
                  <a:srgbClr val="FF0000"/>
                </a:solidFill>
                <a:latin typeface="Arial" panose="020B0604020202020204" pitchFamily="34" charset="0"/>
                <a:cs typeface="Arial" panose="020B0604020202020204" pitchFamily="34" charset="0"/>
              </a:rPr>
              <a:t>32 straws long</a:t>
            </a:r>
            <a:endParaRPr lang="en-US" sz="3200" dirty="0">
              <a:solidFill>
                <a:srgbClr val="FF0000"/>
              </a:solidFill>
              <a:latin typeface="Arial" panose="020B0604020202020204" pitchFamily="34" charset="0"/>
              <a:cs typeface="Arial" panose="020B0604020202020204" pitchFamily="34" charset="0"/>
            </a:endParaRPr>
          </a:p>
        </p:txBody>
      </p:sp>
      <p:sp>
        <p:nvSpPr>
          <p:cNvPr id="98" name="CuadroTexto 97"/>
          <p:cNvSpPr txBox="1"/>
          <p:nvPr/>
        </p:nvSpPr>
        <p:spPr>
          <a:xfrm>
            <a:off x="32529152" y="20166546"/>
            <a:ext cx="853061" cy="584775"/>
          </a:xfrm>
          <a:prstGeom prst="rect">
            <a:avLst/>
          </a:prstGeom>
          <a:solidFill>
            <a:schemeClr val="bg1"/>
          </a:solidFill>
          <a:ln w="6350">
            <a:solidFill>
              <a:schemeClr val="accent1"/>
            </a:solidFill>
          </a:ln>
        </p:spPr>
        <p:txBody>
          <a:bodyPr wrap="square" rtlCol="0">
            <a:spAutoFit/>
          </a:bodyPr>
          <a:lstStyle/>
          <a:p>
            <a:r>
              <a:rPr lang="en-US" sz="3200" dirty="0" smtClean="0">
                <a:solidFill>
                  <a:schemeClr val="accent1"/>
                </a:solidFill>
                <a:latin typeface="Arial" panose="020B0604020202020204" pitchFamily="34" charset="0"/>
                <a:cs typeface="Arial" panose="020B0604020202020204" pitchFamily="34" charset="0"/>
              </a:rPr>
              <a:t>u1</a:t>
            </a:r>
            <a:endParaRPr lang="en-US" sz="3200" dirty="0">
              <a:solidFill>
                <a:schemeClr val="accent1"/>
              </a:solidFill>
              <a:latin typeface="Arial" panose="020B0604020202020204" pitchFamily="34" charset="0"/>
              <a:cs typeface="Arial" panose="020B0604020202020204" pitchFamily="34" charset="0"/>
            </a:endParaRPr>
          </a:p>
        </p:txBody>
      </p:sp>
      <p:sp>
        <p:nvSpPr>
          <p:cNvPr id="99" name="CuadroTexto 98"/>
          <p:cNvSpPr txBox="1"/>
          <p:nvPr/>
        </p:nvSpPr>
        <p:spPr>
          <a:xfrm>
            <a:off x="33563189" y="21052508"/>
            <a:ext cx="853061" cy="584775"/>
          </a:xfrm>
          <a:prstGeom prst="rect">
            <a:avLst/>
          </a:prstGeom>
          <a:solidFill>
            <a:schemeClr val="bg1"/>
          </a:solidFill>
          <a:ln w="6350">
            <a:solidFill>
              <a:schemeClr val="accent1"/>
            </a:solidFill>
          </a:ln>
        </p:spPr>
        <p:txBody>
          <a:bodyPr wrap="square" rtlCol="0">
            <a:spAutoFit/>
          </a:bodyPr>
          <a:lstStyle/>
          <a:p>
            <a:r>
              <a:rPr lang="en-US" sz="3200" dirty="0" smtClean="0">
                <a:solidFill>
                  <a:schemeClr val="accent1"/>
                </a:solidFill>
                <a:latin typeface="Arial" panose="020B0604020202020204" pitchFamily="34" charset="0"/>
                <a:cs typeface="Arial" panose="020B0604020202020204" pitchFamily="34" charset="0"/>
              </a:rPr>
              <a:t>u2</a:t>
            </a:r>
            <a:endParaRPr lang="en-US" sz="3200" dirty="0">
              <a:solidFill>
                <a:schemeClr val="accent1"/>
              </a:solidFill>
              <a:latin typeface="Arial" panose="020B0604020202020204" pitchFamily="34" charset="0"/>
              <a:cs typeface="Arial" panose="020B0604020202020204" pitchFamily="34" charset="0"/>
            </a:endParaRPr>
          </a:p>
        </p:txBody>
      </p:sp>
      <p:sp>
        <p:nvSpPr>
          <p:cNvPr id="100" name="CuadroTexto 99"/>
          <p:cNvSpPr txBox="1"/>
          <p:nvPr/>
        </p:nvSpPr>
        <p:spPr>
          <a:xfrm>
            <a:off x="34850972" y="20183529"/>
            <a:ext cx="823144" cy="584775"/>
          </a:xfrm>
          <a:prstGeom prst="rect">
            <a:avLst/>
          </a:prstGeom>
          <a:solidFill>
            <a:schemeClr val="bg1"/>
          </a:solidFill>
          <a:ln w="6350">
            <a:solidFill>
              <a:schemeClr val="accent2"/>
            </a:solidFill>
          </a:ln>
        </p:spPr>
        <p:txBody>
          <a:bodyPr wrap="square" rtlCol="0">
            <a:spAutoFit/>
          </a:bodyPr>
          <a:lstStyle/>
          <a:p>
            <a:r>
              <a:rPr lang="en-US" sz="3200" dirty="0">
                <a:solidFill>
                  <a:schemeClr val="accent2"/>
                </a:solidFill>
                <a:latin typeface="Arial" panose="020B0604020202020204" pitchFamily="34" charset="0"/>
                <a:cs typeface="Arial" panose="020B0604020202020204" pitchFamily="34" charset="0"/>
              </a:rPr>
              <a:t>v</a:t>
            </a:r>
            <a:r>
              <a:rPr lang="en-US" sz="3200" dirty="0" smtClean="0">
                <a:solidFill>
                  <a:schemeClr val="accent2"/>
                </a:solidFill>
                <a:latin typeface="Arial" panose="020B0604020202020204" pitchFamily="34" charset="0"/>
                <a:cs typeface="Arial" panose="020B0604020202020204" pitchFamily="34" charset="0"/>
              </a:rPr>
              <a:t>1</a:t>
            </a:r>
            <a:endParaRPr lang="en-US" sz="3200" dirty="0">
              <a:solidFill>
                <a:schemeClr val="accent2"/>
              </a:solidFill>
              <a:latin typeface="Arial" panose="020B0604020202020204" pitchFamily="34" charset="0"/>
              <a:cs typeface="Arial" panose="020B0604020202020204" pitchFamily="34" charset="0"/>
            </a:endParaRPr>
          </a:p>
        </p:txBody>
      </p:sp>
      <p:sp>
        <p:nvSpPr>
          <p:cNvPr id="101" name="CuadroTexto 100"/>
          <p:cNvSpPr txBox="1"/>
          <p:nvPr/>
        </p:nvSpPr>
        <p:spPr>
          <a:xfrm>
            <a:off x="35388921" y="21435392"/>
            <a:ext cx="823144" cy="584775"/>
          </a:xfrm>
          <a:prstGeom prst="rect">
            <a:avLst/>
          </a:prstGeom>
          <a:solidFill>
            <a:schemeClr val="bg1"/>
          </a:solidFill>
          <a:ln w="6350">
            <a:solidFill>
              <a:schemeClr val="accent2"/>
            </a:solidFill>
          </a:ln>
        </p:spPr>
        <p:txBody>
          <a:bodyPr wrap="square" rtlCol="0">
            <a:spAutoFit/>
          </a:bodyPr>
          <a:lstStyle/>
          <a:p>
            <a:r>
              <a:rPr lang="en-US" sz="3200" dirty="0" smtClean="0">
                <a:solidFill>
                  <a:schemeClr val="accent2"/>
                </a:solidFill>
                <a:latin typeface="Arial" panose="020B0604020202020204" pitchFamily="34" charset="0"/>
                <a:cs typeface="Arial" panose="020B0604020202020204" pitchFamily="34" charset="0"/>
              </a:rPr>
              <a:t>v</a:t>
            </a:r>
            <a:r>
              <a:rPr lang="en-US" sz="3200" dirty="0">
                <a:solidFill>
                  <a:schemeClr val="accent2"/>
                </a:solidFill>
                <a:latin typeface="Arial" panose="020B0604020202020204" pitchFamily="34" charset="0"/>
                <a:cs typeface="Arial" panose="020B0604020202020204" pitchFamily="34" charset="0"/>
              </a:rPr>
              <a:t>2</a:t>
            </a:r>
          </a:p>
        </p:txBody>
      </p:sp>
      <p:sp>
        <p:nvSpPr>
          <p:cNvPr id="116" name="CuadroTexto 115"/>
          <p:cNvSpPr txBox="1"/>
          <p:nvPr/>
        </p:nvSpPr>
        <p:spPr>
          <a:xfrm>
            <a:off x="29176155" y="8658570"/>
            <a:ext cx="6580648" cy="523220"/>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Image 2 - Straw tracker – Summer 2015</a:t>
            </a:r>
            <a:endParaRPr lang="en-US" sz="2800" dirty="0">
              <a:latin typeface="Arial" panose="020B0604020202020204" pitchFamily="34" charset="0"/>
              <a:cs typeface="Arial" panose="020B0604020202020204" pitchFamily="34" charset="0"/>
            </a:endParaRPr>
          </a:p>
        </p:txBody>
      </p:sp>
      <p:sp>
        <p:nvSpPr>
          <p:cNvPr id="117" name="CuadroTexto 116"/>
          <p:cNvSpPr txBox="1"/>
          <p:nvPr/>
        </p:nvSpPr>
        <p:spPr>
          <a:xfrm>
            <a:off x="16359350" y="14850426"/>
            <a:ext cx="9624751" cy="523220"/>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Image 1 – G-2 Collaboration in the storage ring – July 2015</a:t>
            </a:r>
            <a:endParaRPr lang="en-US" sz="2800" dirty="0">
              <a:latin typeface="Arial" panose="020B0604020202020204" pitchFamily="34" charset="0"/>
              <a:cs typeface="Arial" panose="020B0604020202020204" pitchFamily="34" charset="0"/>
            </a:endParaRPr>
          </a:p>
        </p:txBody>
      </p:sp>
      <p:sp>
        <p:nvSpPr>
          <p:cNvPr id="118" name="CuadroTexto 117"/>
          <p:cNvSpPr txBox="1"/>
          <p:nvPr/>
        </p:nvSpPr>
        <p:spPr>
          <a:xfrm>
            <a:off x="32499495" y="19201727"/>
            <a:ext cx="4622035" cy="523220"/>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Table 1 – Straw Parameters</a:t>
            </a:r>
            <a:endParaRPr lang="en-US" sz="2800" dirty="0">
              <a:latin typeface="Arial" panose="020B0604020202020204" pitchFamily="34" charset="0"/>
              <a:cs typeface="Arial" panose="020B0604020202020204" pitchFamily="34" charset="0"/>
            </a:endParaRPr>
          </a:p>
        </p:txBody>
      </p:sp>
      <p:sp>
        <p:nvSpPr>
          <p:cNvPr id="119" name="CuadroTexto 118"/>
          <p:cNvSpPr txBox="1"/>
          <p:nvPr/>
        </p:nvSpPr>
        <p:spPr>
          <a:xfrm>
            <a:off x="1159400" y="26522566"/>
            <a:ext cx="6115970" cy="523220"/>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Image 3 – Test Beam June-July 2015</a:t>
            </a:r>
            <a:endParaRPr lang="en-US" sz="2800" dirty="0">
              <a:latin typeface="Arial" panose="020B0604020202020204" pitchFamily="34" charset="0"/>
              <a:cs typeface="Arial" panose="020B0604020202020204" pitchFamily="34" charset="0"/>
            </a:endParaRPr>
          </a:p>
        </p:txBody>
      </p:sp>
      <p:sp>
        <p:nvSpPr>
          <p:cNvPr id="121" name="CuadroTexto 120"/>
          <p:cNvSpPr txBox="1"/>
          <p:nvPr/>
        </p:nvSpPr>
        <p:spPr>
          <a:xfrm>
            <a:off x="7445606" y="26506760"/>
            <a:ext cx="6329361" cy="523220"/>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Image 4 – Test Beam Team June 2015</a:t>
            </a:r>
            <a:endParaRPr lang="en-US" sz="2800" dirty="0">
              <a:latin typeface="Arial" panose="020B0604020202020204" pitchFamily="34" charset="0"/>
              <a:cs typeface="Arial" panose="020B0604020202020204" pitchFamily="34" charset="0"/>
            </a:endParaRPr>
          </a:p>
        </p:txBody>
      </p:sp>
      <p:sp>
        <p:nvSpPr>
          <p:cNvPr id="122" name="CuadroTexto 121"/>
          <p:cNvSpPr txBox="1"/>
          <p:nvPr/>
        </p:nvSpPr>
        <p:spPr>
          <a:xfrm>
            <a:off x="20853397" y="21369041"/>
            <a:ext cx="4144083" cy="523220"/>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Image 5 – HV plugged in</a:t>
            </a:r>
            <a:endParaRPr lang="en-US" sz="2800" dirty="0">
              <a:latin typeface="Arial" panose="020B0604020202020204" pitchFamily="34" charset="0"/>
              <a:cs typeface="Arial" panose="020B0604020202020204" pitchFamily="34" charset="0"/>
            </a:endParaRPr>
          </a:p>
        </p:txBody>
      </p:sp>
      <p:sp>
        <p:nvSpPr>
          <p:cNvPr id="123" name="CuadroTexto 122"/>
          <p:cNvSpPr txBox="1"/>
          <p:nvPr/>
        </p:nvSpPr>
        <p:spPr>
          <a:xfrm>
            <a:off x="20364138" y="26260956"/>
            <a:ext cx="4430957" cy="523220"/>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Image 6 – </a:t>
            </a:r>
            <a:r>
              <a:rPr lang="en-US" sz="2800" dirty="0" err="1" smtClean="0">
                <a:latin typeface="Arial" panose="020B0604020202020204" pitchFamily="34" charset="0"/>
                <a:cs typeface="Arial" panose="020B0604020202020204" pitchFamily="34" charset="0"/>
              </a:rPr>
              <a:t>Iseg</a:t>
            </a:r>
            <a:r>
              <a:rPr lang="en-US" sz="2800" dirty="0" smtClean="0">
                <a:latin typeface="Arial" panose="020B0604020202020204" pitchFamily="34" charset="0"/>
                <a:cs typeface="Arial" panose="020B0604020202020204" pitchFamily="34" charset="0"/>
              </a:rPr>
              <a:t> SNMP GUI</a:t>
            </a:r>
            <a:endParaRPr lang="en-US" sz="2800" dirty="0">
              <a:latin typeface="Arial" panose="020B0604020202020204" pitchFamily="34" charset="0"/>
              <a:cs typeface="Arial" panose="020B0604020202020204" pitchFamily="34" charset="0"/>
            </a:endParaRPr>
          </a:p>
        </p:txBody>
      </p:sp>
      <p:sp>
        <p:nvSpPr>
          <p:cNvPr id="124" name="CuadroTexto 123"/>
          <p:cNvSpPr txBox="1"/>
          <p:nvPr/>
        </p:nvSpPr>
        <p:spPr>
          <a:xfrm>
            <a:off x="29895894" y="26411412"/>
            <a:ext cx="4759636" cy="523220"/>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Image 7 – Straw UV 4 layers</a:t>
            </a:r>
            <a:endParaRPr lang="en-US" sz="2800" dirty="0">
              <a:latin typeface="Arial" panose="020B0604020202020204" pitchFamily="34" charset="0"/>
              <a:cs typeface="Arial" panose="020B0604020202020204" pitchFamily="34" charset="0"/>
            </a:endParaRPr>
          </a:p>
        </p:txBody>
      </p:sp>
      <p:sp>
        <p:nvSpPr>
          <p:cNvPr id="126" name="Rectángulo 125"/>
          <p:cNvSpPr/>
          <p:nvPr/>
        </p:nvSpPr>
        <p:spPr>
          <a:xfrm>
            <a:off x="29993705" y="36853692"/>
            <a:ext cx="7888582" cy="4339650"/>
          </a:xfrm>
          <a:prstGeom prst="rect">
            <a:avLst/>
          </a:prstGeom>
        </p:spPr>
        <p:txBody>
          <a:bodyPr wrap="square">
            <a:spAutoFit/>
          </a:bodyPr>
          <a:lstStyle/>
          <a:p>
            <a:pPr>
              <a:buSzPct val="45000"/>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r>
              <a:rPr lang="en-US" altLang="en-US" sz="3600" b="1" dirty="0" smtClean="0">
                <a:latin typeface="Arial" panose="020B0604020202020204" pitchFamily="34" charset="0"/>
                <a:cs typeface="Arial" panose="020B0604020202020204" pitchFamily="34" charset="0"/>
              </a:rPr>
              <a:t>Acknowledgments </a:t>
            </a:r>
          </a:p>
          <a:p>
            <a:endParaRPr lang="en-US" sz="26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600" dirty="0" smtClean="0">
                <a:latin typeface="Arial" panose="020B0604020202020204" pitchFamily="34" charset="0"/>
                <a:cs typeface="Arial" panose="020B0604020202020204" pitchFamily="34" charset="0"/>
              </a:rPr>
              <a:t>Brendan C Casey – Fermi National Laboratory</a:t>
            </a:r>
          </a:p>
          <a:p>
            <a:pPr marL="457200" indent="-457200">
              <a:buFont typeface="Arial" panose="020B0604020202020204" pitchFamily="34" charset="0"/>
              <a:buChar char="•"/>
            </a:pPr>
            <a:endParaRPr lang="en-US" sz="26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600" dirty="0">
                <a:latin typeface="Arial" panose="020B0604020202020204" pitchFamily="34" charset="0"/>
                <a:cs typeface="Arial" panose="020B0604020202020204" pitchFamily="34" charset="0"/>
              </a:rPr>
              <a:t>Thomas </a:t>
            </a:r>
            <a:r>
              <a:rPr lang="en-US" sz="2600" dirty="0" err="1">
                <a:latin typeface="Arial" panose="020B0604020202020204" pitchFamily="34" charset="0"/>
                <a:cs typeface="Arial" panose="020B0604020202020204" pitchFamily="34" charset="0"/>
              </a:rPr>
              <a:t>Stuttard</a:t>
            </a:r>
            <a:r>
              <a:rPr lang="en-US" sz="2600" dirty="0">
                <a:latin typeface="Arial" panose="020B0604020202020204" pitchFamily="34" charset="0"/>
                <a:cs typeface="Arial" panose="020B0604020202020204" pitchFamily="34" charset="0"/>
              </a:rPr>
              <a:t> – University College of </a:t>
            </a:r>
            <a:r>
              <a:rPr lang="en-US" sz="2600" dirty="0" smtClean="0">
                <a:latin typeface="Arial" panose="020B0604020202020204" pitchFamily="34" charset="0"/>
                <a:cs typeface="Arial" panose="020B0604020202020204" pitchFamily="34" charset="0"/>
              </a:rPr>
              <a:t>London</a:t>
            </a:r>
          </a:p>
          <a:p>
            <a:pPr marL="457200" indent="-457200">
              <a:buFont typeface="Arial" panose="020B0604020202020204" pitchFamily="34" charset="0"/>
              <a:buChar char="•"/>
            </a:pPr>
            <a:endParaRPr lang="en-US" sz="26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600" dirty="0" smtClean="0">
                <a:latin typeface="Arial" panose="020B0604020202020204" pitchFamily="34" charset="0"/>
                <a:cs typeface="Arial" panose="020B0604020202020204" pitchFamily="34" charset="0"/>
              </a:rPr>
              <a:t>Tammy Walton – Fermi National Laboratory</a:t>
            </a:r>
          </a:p>
          <a:p>
            <a:pPr marL="457200" indent="-457200">
              <a:buFont typeface="Arial" panose="020B0604020202020204" pitchFamily="34" charset="0"/>
              <a:buChar char="•"/>
            </a:pPr>
            <a:endParaRPr lang="en-US" sz="26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600" dirty="0" smtClean="0">
                <a:latin typeface="Arial" panose="020B0604020202020204" pitchFamily="34" charset="0"/>
                <a:cs typeface="Arial" panose="020B0604020202020204" pitchFamily="34" charset="0"/>
              </a:rPr>
              <a:t>Brendan </a:t>
            </a:r>
            <a:r>
              <a:rPr lang="en-US" sz="2600" dirty="0" err="1" smtClean="0">
                <a:latin typeface="Arial" panose="020B0604020202020204" pitchFamily="34" charset="0"/>
                <a:cs typeface="Arial" panose="020B0604020202020204" pitchFamily="34" charset="0"/>
              </a:rPr>
              <a:t>Kiburg</a:t>
            </a:r>
            <a:r>
              <a:rPr lang="en-US" sz="2600" dirty="0" smtClean="0">
                <a:latin typeface="Arial" panose="020B0604020202020204" pitchFamily="34" charset="0"/>
                <a:cs typeface="Arial" panose="020B0604020202020204" pitchFamily="34" charset="0"/>
              </a:rPr>
              <a:t> - Fermi National Laboratory</a:t>
            </a:r>
          </a:p>
          <a:p>
            <a:pPr>
              <a:buSzPct val="45000"/>
              <a:tabLst>
                <a:tab pos="298450" algn="l"/>
                <a:tab pos="403225" algn="l"/>
                <a:tab pos="852488" algn="l"/>
                <a:tab pos="1301750" algn="l"/>
                <a:tab pos="1751013" algn="l"/>
                <a:tab pos="2200275" algn="l"/>
                <a:tab pos="2649538" algn="l"/>
                <a:tab pos="3098800" algn="l"/>
                <a:tab pos="3548063" algn="l"/>
                <a:tab pos="3997325" algn="l"/>
                <a:tab pos="4446588" algn="l"/>
                <a:tab pos="4895850" algn="l"/>
                <a:tab pos="5345113" algn="l"/>
                <a:tab pos="5794375" algn="l"/>
                <a:tab pos="6243638" algn="l"/>
                <a:tab pos="6692900" algn="l"/>
                <a:tab pos="7142163" algn="l"/>
                <a:tab pos="7591425" algn="l"/>
                <a:tab pos="8040688" algn="l"/>
                <a:tab pos="8489950" algn="l"/>
                <a:tab pos="8939213" algn="l"/>
              </a:tabLst>
            </a:pPr>
            <a:endParaRPr lang="en-GB" altLang="en-US" sz="3200"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303153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5193</TotalTime>
  <Words>656</Words>
  <Application>Microsoft Office PowerPoint</Application>
  <PresentationFormat>Personalizado</PresentationFormat>
  <Paragraphs>176</Paragraphs>
  <Slides>1</Slides>
  <Notes>1</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vt:i4>
      </vt:variant>
    </vt:vector>
  </HeadingPairs>
  <TitlesOfParts>
    <vt:vector size="8" baseType="lpstr">
      <vt:lpstr>Droid Sans Fallback</vt:lpstr>
      <vt:lpstr>Arial</vt:lpstr>
      <vt:lpstr>Calibri</vt:lpstr>
      <vt:lpstr>Cambria Math</vt:lpstr>
      <vt:lpstr>Times New Roman</vt:lpstr>
      <vt:lpstr>Wingdings</vt:lpstr>
      <vt:lpstr>Office Theme</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Sergio Daniel Hernandez Charpak</cp:lastModifiedBy>
  <cp:revision>84</cp:revision>
  <dcterms:created xsi:type="dcterms:W3CDTF">2015-07-14T13:53:43Z</dcterms:created>
  <dcterms:modified xsi:type="dcterms:W3CDTF">2015-07-28T13:34:38Z</dcterms:modified>
</cp:coreProperties>
</file>

<file path=docProps/thumbnail.jpeg>
</file>